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53" r:id="rId3"/>
    <p:sldId id="354" r:id="rId4"/>
    <p:sldId id="493" r:id="rId5"/>
    <p:sldId id="596" r:id="rId6"/>
    <p:sldId id="528" r:id="rId7"/>
    <p:sldId id="529" r:id="rId8"/>
    <p:sldId id="530" r:id="rId9"/>
    <p:sldId id="531" r:id="rId10"/>
    <p:sldId id="532" r:id="rId11"/>
    <p:sldId id="597" r:id="rId12"/>
    <p:sldId id="534" r:id="rId13"/>
    <p:sldId id="533" r:id="rId14"/>
    <p:sldId id="553" r:id="rId15"/>
    <p:sldId id="567" r:id="rId16"/>
    <p:sldId id="570" r:id="rId17"/>
    <p:sldId id="535" r:id="rId18"/>
    <p:sldId id="536" r:id="rId19"/>
    <p:sldId id="571" r:id="rId20"/>
    <p:sldId id="598" r:id="rId21"/>
    <p:sldId id="583" r:id="rId22"/>
    <p:sldId id="559" r:id="rId23"/>
    <p:sldId id="572" r:id="rId24"/>
    <p:sldId id="574" r:id="rId25"/>
    <p:sldId id="565" r:id="rId26"/>
    <p:sldId id="560" r:id="rId27"/>
    <p:sldId id="554" r:id="rId28"/>
    <p:sldId id="561" r:id="rId29"/>
    <p:sldId id="562" r:id="rId30"/>
    <p:sldId id="563" r:id="rId31"/>
    <p:sldId id="564" r:id="rId32"/>
    <p:sldId id="568" r:id="rId33"/>
    <p:sldId id="569" r:id="rId34"/>
    <p:sldId id="573" r:id="rId35"/>
    <p:sldId id="575" r:id="rId36"/>
    <p:sldId id="537" r:id="rId37"/>
    <p:sldId id="538" r:id="rId38"/>
    <p:sldId id="539" r:id="rId39"/>
    <p:sldId id="552" r:id="rId40"/>
    <p:sldId id="540" r:id="rId41"/>
    <p:sldId id="542" r:id="rId42"/>
    <p:sldId id="541" r:id="rId43"/>
    <p:sldId id="543" r:id="rId44"/>
    <p:sldId id="544" r:id="rId45"/>
    <p:sldId id="545" r:id="rId46"/>
    <p:sldId id="546" r:id="rId47"/>
    <p:sldId id="547" r:id="rId48"/>
    <p:sldId id="548" r:id="rId49"/>
    <p:sldId id="549" r:id="rId50"/>
    <p:sldId id="550" r:id="rId51"/>
    <p:sldId id="551" r:id="rId52"/>
    <p:sldId id="599" r:id="rId53"/>
    <p:sldId id="601" r:id="rId54"/>
    <p:sldId id="600" r:id="rId55"/>
    <p:sldId id="602" r:id="rId56"/>
    <p:sldId id="603" r:id="rId57"/>
    <p:sldId id="604" r:id="rId58"/>
    <p:sldId id="605" r:id="rId59"/>
    <p:sldId id="584" r:id="rId60"/>
    <p:sldId id="555" r:id="rId61"/>
    <p:sldId id="577" r:id="rId62"/>
    <p:sldId id="576" r:id="rId63"/>
    <p:sldId id="556" r:id="rId64"/>
    <p:sldId id="580" r:id="rId65"/>
    <p:sldId id="578" r:id="rId66"/>
    <p:sldId id="579" r:id="rId67"/>
    <p:sldId id="581" r:id="rId68"/>
    <p:sldId id="557" r:id="rId69"/>
    <p:sldId id="558" r:id="rId70"/>
    <p:sldId id="585" r:id="rId71"/>
    <p:sldId id="582" r:id="rId72"/>
    <p:sldId id="586" r:id="rId73"/>
    <p:sldId id="587" r:id="rId74"/>
    <p:sldId id="588" r:id="rId75"/>
    <p:sldId id="589" r:id="rId76"/>
    <p:sldId id="590" r:id="rId77"/>
    <p:sldId id="591" r:id="rId78"/>
    <p:sldId id="592" r:id="rId79"/>
    <p:sldId id="593" r:id="rId80"/>
    <p:sldId id="595" r:id="rId81"/>
    <p:sldId id="594"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3D5"/>
    <a:srgbClr val="FFFFFF"/>
    <a:srgbClr val="D2D2D2"/>
    <a:srgbClr val="888888"/>
    <a:srgbClr val="FFFDFF"/>
    <a:srgbClr val="FF951D"/>
    <a:srgbClr val="514870"/>
    <a:srgbClr val="D2D0D2"/>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70" autoAdjust="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3E58E044-DB2E-4B90-AC1C-0DE1E9DAD1F5}"/>
    <pc:docChg chg="undo custSel addSld delSld modSld sldOrd">
      <pc:chgData name="Mamdouh Alenezi" userId="aaa25a7cb57ba53e" providerId="LiveId" clId="{3E58E044-DB2E-4B90-AC1C-0DE1E9DAD1F5}" dt="2022-04-01T03:42:27.669" v="527"/>
      <pc:docMkLst>
        <pc:docMk/>
      </pc:docMkLst>
      <pc:sldChg chg="modSp mod">
        <pc:chgData name="Mamdouh Alenezi" userId="aaa25a7cb57ba53e" providerId="LiveId" clId="{3E58E044-DB2E-4B90-AC1C-0DE1E9DAD1F5}" dt="2022-04-01T03:42:27.669" v="527"/>
        <pc:sldMkLst>
          <pc:docMk/>
          <pc:sldMk cId="792989616" sldId="353"/>
        </pc:sldMkLst>
        <pc:spChg chg="mod">
          <ac:chgData name="Mamdouh Alenezi" userId="aaa25a7cb57ba53e" providerId="LiveId" clId="{3E58E044-DB2E-4B90-AC1C-0DE1E9DAD1F5}" dt="2022-04-01T03:42:27.669" v="527"/>
          <ac:spMkLst>
            <pc:docMk/>
            <pc:sldMk cId="792989616" sldId="353"/>
            <ac:spMk id="3" creationId="{00000000-0000-0000-0000-000000000000}"/>
          </ac:spMkLst>
        </pc:spChg>
      </pc:sldChg>
      <pc:sldChg chg="addSp delSp modSp new mod">
        <pc:chgData name="Mamdouh Alenezi" userId="aaa25a7cb57ba53e" providerId="LiveId" clId="{3E58E044-DB2E-4B90-AC1C-0DE1E9DAD1F5}" dt="2022-04-01T02:53:07.256" v="18" actId="1076"/>
        <pc:sldMkLst>
          <pc:docMk/>
          <pc:sldMk cId="2817804570" sldId="552"/>
        </pc:sldMkLst>
        <pc:spChg chg="mod">
          <ac:chgData name="Mamdouh Alenezi" userId="aaa25a7cb57ba53e" providerId="LiveId" clId="{3E58E044-DB2E-4B90-AC1C-0DE1E9DAD1F5}" dt="2022-04-01T02:51:33.647" v="10" actId="20577"/>
          <ac:spMkLst>
            <pc:docMk/>
            <pc:sldMk cId="2817804570" sldId="552"/>
            <ac:spMk id="2" creationId="{C3EA3FF0-7D4C-4CF5-9D3E-E6473B0E9D79}"/>
          </ac:spMkLst>
        </pc:spChg>
        <pc:spChg chg="del">
          <ac:chgData name="Mamdouh Alenezi" userId="aaa25a7cb57ba53e" providerId="LiveId" clId="{3E58E044-DB2E-4B90-AC1C-0DE1E9DAD1F5}" dt="2022-04-01T02:52:59.629" v="16" actId="478"/>
          <ac:spMkLst>
            <pc:docMk/>
            <pc:sldMk cId="2817804570" sldId="552"/>
            <ac:spMk id="3" creationId="{6F8E3239-A9D1-4257-AD00-FD5B944574C0}"/>
          </ac:spMkLst>
        </pc:spChg>
        <pc:picChg chg="add mod">
          <ac:chgData name="Mamdouh Alenezi" userId="aaa25a7cb57ba53e" providerId="LiveId" clId="{3E58E044-DB2E-4B90-AC1C-0DE1E9DAD1F5}" dt="2022-04-01T02:53:07.256" v="18" actId="1076"/>
          <ac:picMkLst>
            <pc:docMk/>
            <pc:sldMk cId="2817804570" sldId="552"/>
            <ac:picMk id="1026" creationId="{86BE90BE-AE65-4BDA-AB0D-8E00ACCD13EE}"/>
          </ac:picMkLst>
        </pc:picChg>
      </pc:sldChg>
      <pc:sldChg chg="modSp new mod">
        <pc:chgData name="Mamdouh Alenezi" userId="aaa25a7cb57ba53e" providerId="LiveId" clId="{3E58E044-DB2E-4B90-AC1C-0DE1E9DAD1F5}" dt="2022-04-01T02:55:52.290" v="66" actId="2710"/>
        <pc:sldMkLst>
          <pc:docMk/>
          <pc:sldMk cId="1740951410" sldId="553"/>
        </pc:sldMkLst>
        <pc:spChg chg="mod">
          <ac:chgData name="Mamdouh Alenezi" userId="aaa25a7cb57ba53e" providerId="LiveId" clId="{3E58E044-DB2E-4B90-AC1C-0DE1E9DAD1F5}" dt="2022-04-01T02:54:29.823" v="20"/>
          <ac:spMkLst>
            <pc:docMk/>
            <pc:sldMk cId="1740951410" sldId="553"/>
            <ac:spMk id="2" creationId="{213FF2FE-DDC2-42A5-88A7-AFFF52080E43}"/>
          </ac:spMkLst>
        </pc:spChg>
        <pc:spChg chg="mod">
          <ac:chgData name="Mamdouh Alenezi" userId="aaa25a7cb57ba53e" providerId="LiveId" clId="{3E58E044-DB2E-4B90-AC1C-0DE1E9DAD1F5}" dt="2022-04-01T02:55:52.290" v="66" actId="2710"/>
          <ac:spMkLst>
            <pc:docMk/>
            <pc:sldMk cId="1740951410" sldId="553"/>
            <ac:spMk id="3" creationId="{FFC648B9-D724-441F-9D92-03E7546BACEC}"/>
          </ac:spMkLst>
        </pc:spChg>
      </pc:sldChg>
      <pc:sldChg chg="addSp modSp new mod">
        <pc:chgData name="Mamdouh Alenezi" userId="aaa25a7cb57ba53e" providerId="LiveId" clId="{3E58E044-DB2E-4B90-AC1C-0DE1E9DAD1F5}" dt="2022-04-01T03:25:44.705" v="396" actId="1076"/>
        <pc:sldMkLst>
          <pc:docMk/>
          <pc:sldMk cId="489141180" sldId="554"/>
        </pc:sldMkLst>
        <pc:spChg chg="mod">
          <ac:chgData name="Mamdouh Alenezi" userId="aaa25a7cb57ba53e" providerId="LiveId" clId="{3E58E044-DB2E-4B90-AC1C-0DE1E9DAD1F5}" dt="2022-04-01T03:20:43.875" v="240" actId="20577"/>
          <ac:spMkLst>
            <pc:docMk/>
            <pc:sldMk cId="489141180" sldId="554"/>
            <ac:spMk id="2" creationId="{5E952733-1ECB-4C89-8DB0-E320BC952583}"/>
          </ac:spMkLst>
        </pc:spChg>
        <pc:spChg chg="mod">
          <ac:chgData name="Mamdouh Alenezi" userId="aaa25a7cb57ba53e" providerId="LiveId" clId="{3E58E044-DB2E-4B90-AC1C-0DE1E9DAD1F5}" dt="2022-04-01T02:57:27.764" v="83" actId="15"/>
          <ac:spMkLst>
            <pc:docMk/>
            <pc:sldMk cId="489141180" sldId="554"/>
            <ac:spMk id="3" creationId="{5A3C2B64-79F9-47AC-AB46-2B9081750C3C}"/>
          </ac:spMkLst>
        </pc:spChg>
        <pc:picChg chg="add mod">
          <ac:chgData name="Mamdouh Alenezi" userId="aaa25a7cb57ba53e" providerId="LiveId" clId="{3E58E044-DB2E-4B90-AC1C-0DE1E9DAD1F5}" dt="2022-04-01T03:25:44.705" v="396" actId="1076"/>
          <ac:picMkLst>
            <pc:docMk/>
            <pc:sldMk cId="489141180" sldId="554"/>
            <ac:picMk id="7170" creationId="{286B3A4A-2D98-499A-AFE2-8C22E313D4EA}"/>
          </ac:picMkLst>
        </pc:picChg>
      </pc:sldChg>
      <pc:sldChg chg="addSp delSp modSp new mod">
        <pc:chgData name="Mamdouh Alenezi" userId="aaa25a7cb57ba53e" providerId="LiveId" clId="{3E58E044-DB2E-4B90-AC1C-0DE1E9DAD1F5}" dt="2022-04-01T03:09:18.277" v="116" actId="20577"/>
        <pc:sldMkLst>
          <pc:docMk/>
          <pc:sldMk cId="915499102" sldId="555"/>
        </pc:sldMkLst>
        <pc:spChg chg="mod">
          <ac:chgData name="Mamdouh Alenezi" userId="aaa25a7cb57ba53e" providerId="LiveId" clId="{3E58E044-DB2E-4B90-AC1C-0DE1E9DAD1F5}" dt="2022-04-01T03:09:18.277" v="116" actId="20577"/>
          <ac:spMkLst>
            <pc:docMk/>
            <pc:sldMk cId="915499102" sldId="555"/>
            <ac:spMk id="2" creationId="{C59FF25A-DD9C-4DF8-83BB-DBE8C9B27F46}"/>
          </ac:spMkLst>
        </pc:spChg>
        <pc:picChg chg="add del">
          <ac:chgData name="Mamdouh Alenezi" userId="aaa25a7cb57ba53e" providerId="LiveId" clId="{3E58E044-DB2E-4B90-AC1C-0DE1E9DAD1F5}" dt="2022-04-01T02:58:56.538" v="87" actId="478"/>
          <ac:picMkLst>
            <pc:docMk/>
            <pc:sldMk cId="915499102" sldId="555"/>
            <ac:picMk id="2050" creationId="{8E0B5390-B39A-4FB8-B1D7-F23130663F54}"/>
          </ac:picMkLst>
        </pc:picChg>
        <pc:picChg chg="add del">
          <ac:chgData name="Mamdouh Alenezi" userId="aaa25a7cb57ba53e" providerId="LiveId" clId="{3E58E044-DB2E-4B90-AC1C-0DE1E9DAD1F5}" dt="2022-04-01T03:03:56.182" v="89" actId="478"/>
          <ac:picMkLst>
            <pc:docMk/>
            <pc:sldMk cId="915499102" sldId="555"/>
            <ac:picMk id="2052" creationId="{EEA6EC46-784D-4CD9-8B52-FF2977F5084E}"/>
          </ac:picMkLst>
        </pc:picChg>
        <pc:picChg chg="add mod">
          <ac:chgData name="Mamdouh Alenezi" userId="aaa25a7cb57ba53e" providerId="LiveId" clId="{3E58E044-DB2E-4B90-AC1C-0DE1E9DAD1F5}" dt="2022-04-01T03:06:39.331" v="91" actId="1076"/>
          <ac:picMkLst>
            <pc:docMk/>
            <pc:sldMk cId="915499102" sldId="555"/>
            <ac:picMk id="2054" creationId="{DC3764EC-199E-42BA-AE78-F1236C4696C4}"/>
          </ac:picMkLst>
        </pc:picChg>
      </pc:sldChg>
      <pc:sldChg chg="addSp modSp new mod">
        <pc:chgData name="Mamdouh Alenezi" userId="aaa25a7cb57ba53e" providerId="LiveId" clId="{3E58E044-DB2E-4B90-AC1C-0DE1E9DAD1F5}" dt="2022-04-01T03:09:23.466" v="117"/>
        <pc:sldMkLst>
          <pc:docMk/>
          <pc:sldMk cId="3325161579" sldId="556"/>
        </pc:sldMkLst>
        <pc:spChg chg="mod">
          <ac:chgData name="Mamdouh Alenezi" userId="aaa25a7cb57ba53e" providerId="LiveId" clId="{3E58E044-DB2E-4B90-AC1C-0DE1E9DAD1F5}" dt="2022-04-01T03:09:23.466" v="117"/>
          <ac:spMkLst>
            <pc:docMk/>
            <pc:sldMk cId="3325161579" sldId="556"/>
            <ac:spMk id="2" creationId="{9265C4F1-2219-4CAB-81DB-0B6897DFD6D4}"/>
          </ac:spMkLst>
        </pc:spChg>
        <pc:picChg chg="add mod">
          <ac:chgData name="Mamdouh Alenezi" userId="aaa25a7cb57ba53e" providerId="LiveId" clId="{3E58E044-DB2E-4B90-AC1C-0DE1E9DAD1F5}" dt="2022-04-01T03:09:09.586" v="98" actId="1076"/>
          <ac:picMkLst>
            <pc:docMk/>
            <pc:sldMk cId="3325161579" sldId="556"/>
            <ac:picMk id="3074" creationId="{429202A1-4E31-4F26-BEF0-ED2DCD18738A}"/>
          </ac:picMkLst>
        </pc:picChg>
      </pc:sldChg>
      <pc:sldChg chg="modSp new mod">
        <pc:chgData name="Mamdouh Alenezi" userId="aaa25a7cb57ba53e" providerId="LiveId" clId="{3E58E044-DB2E-4B90-AC1C-0DE1E9DAD1F5}" dt="2022-04-01T03:11:07.811" v="130" actId="2710"/>
        <pc:sldMkLst>
          <pc:docMk/>
          <pc:sldMk cId="3158022647" sldId="557"/>
        </pc:sldMkLst>
        <pc:spChg chg="mod">
          <ac:chgData name="Mamdouh Alenezi" userId="aaa25a7cb57ba53e" providerId="LiveId" clId="{3E58E044-DB2E-4B90-AC1C-0DE1E9DAD1F5}" dt="2022-04-01T03:09:59.048" v="119"/>
          <ac:spMkLst>
            <pc:docMk/>
            <pc:sldMk cId="3158022647" sldId="557"/>
            <ac:spMk id="2" creationId="{A12E5D20-8A91-483B-A4AB-40B66AA82BBE}"/>
          </ac:spMkLst>
        </pc:spChg>
        <pc:spChg chg="mod">
          <ac:chgData name="Mamdouh Alenezi" userId="aaa25a7cb57ba53e" providerId="LiveId" clId="{3E58E044-DB2E-4B90-AC1C-0DE1E9DAD1F5}" dt="2022-04-01T03:11:07.811" v="130" actId="2710"/>
          <ac:spMkLst>
            <pc:docMk/>
            <pc:sldMk cId="3158022647" sldId="557"/>
            <ac:spMk id="3" creationId="{EFABF838-9DAB-4ABF-809E-E7AF8FD5ED33}"/>
          </ac:spMkLst>
        </pc:spChg>
      </pc:sldChg>
      <pc:sldChg chg="addSp modSp new mod">
        <pc:chgData name="Mamdouh Alenezi" userId="aaa25a7cb57ba53e" providerId="LiveId" clId="{3E58E044-DB2E-4B90-AC1C-0DE1E9DAD1F5}" dt="2022-04-01T03:12:39.559" v="139" actId="1076"/>
        <pc:sldMkLst>
          <pc:docMk/>
          <pc:sldMk cId="3040164368" sldId="558"/>
        </pc:sldMkLst>
        <pc:spChg chg="mod">
          <ac:chgData name="Mamdouh Alenezi" userId="aaa25a7cb57ba53e" providerId="LiveId" clId="{3E58E044-DB2E-4B90-AC1C-0DE1E9DAD1F5}" dt="2022-04-01T03:11:38.230" v="132"/>
          <ac:spMkLst>
            <pc:docMk/>
            <pc:sldMk cId="3040164368" sldId="558"/>
            <ac:spMk id="2" creationId="{74EAF641-09FB-4817-A0C8-7E63F3393BEC}"/>
          </ac:spMkLst>
        </pc:spChg>
        <pc:spChg chg="mod">
          <ac:chgData name="Mamdouh Alenezi" userId="aaa25a7cb57ba53e" providerId="LiveId" clId="{3E58E044-DB2E-4B90-AC1C-0DE1E9DAD1F5}" dt="2022-04-01T03:12:31.542" v="138" actId="6549"/>
          <ac:spMkLst>
            <pc:docMk/>
            <pc:sldMk cId="3040164368" sldId="558"/>
            <ac:spMk id="3" creationId="{BCCB449D-45E2-4049-AD48-7A0A11197B73}"/>
          </ac:spMkLst>
        </pc:spChg>
        <pc:picChg chg="add mod">
          <ac:chgData name="Mamdouh Alenezi" userId="aaa25a7cb57ba53e" providerId="LiveId" clId="{3E58E044-DB2E-4B90-AC1C-0DE1E9DAD1F5}" dt="2022-04-01T03:12:39.559" v="139" actId="1076"/>
          <ac:picMkLst>
            <pc:docMk/>
            <pc:sldMk cId="3040164368" sldId="558"/>
            <ac:picMk id="4098" creationId="{B5CD0F42-A88C-4315-8BBB-A8E6F4FB4874}"/>
          </ac:picMkLst>
        </pc:picChg>
      </pc:sldChg>
      <pc:sldChg chg="new del">
        <pc:chgData name="Mamdouh Alenezi" userId="aaa25a7cb57ba53e" providerId="LiveId" clId="{3E58E044-DB2E-4B90-AC1C-0DE1E9DAD1F5}" dt="2022-04-01T03:13:39.736" v="141" actId="47"/>
        <pc:sldMkLst>
          <pc:docMk/>
          <pc:sldMk cId="2968996439" sldId="559"/>
        </pc:sldMkLst>
      </pc:sldChg>
      <pc:sldChg chg="addSp modSp new mod ord">
        <pc:chgData name="Mamdouh Alenezi" userId="aaa25a7cb57ba53e" providerId="LiveId" clId="{3E58E044-DB2E-4B90-AC1C-0DE1E9DAD1F5}" dt="2022-04-01T03:19:36.898" v="228"/>
        <pc:sldMkLst>
          <pc:docMk/>
          <pc:sldMk cId="3416697765" sldId="559"/>
        </pc:sldMkLst>
        <pc:spChg chg="mod">
          <ac:chgData name="Mamdouh Alenezi" userId="aaa25a7cb57ba53e" providerId="LiveId" clId="{3E58E044-DB2E-4B90-AC1C-0DE1E9DAD1F5}" dt="2022-04-01T03:19:31.885" v="226" actId="20577"/>
          <ac:spMkLst>
            <pc:docMk/>
            <pc:sldMk cId="3416697765" sldId="559"/>
            <ac:spMk id="2" creationId="{6A922290-1E01-4D87-9328-3649284E4B3E}"/>
          </ac:spMkLst>
        </pc:spChg>
        <pc:picChg chg="add mod">
          <ac:chgData name="Mamdouh Alenezi" userId="aaa25a7cb57ba53e" providerId="LiveId" clId="{3E58E044-DB2E-4B90-AC1C-0DE1E9DAD1F5}" dt="2022-04-01T03:19:00.133" v="163" actId="1076"/>
          <ac:picMkLst>
            <pc:docMk/>
            <pc:sldMk cId="3416697765" sldId="559"/>
            <ac:picMk id="5122" creationId="{F050F375-0B5B-44FC-B733-0660E9D2AE97}"/>
          </ac:picMkLst>
        </pc:picChg>
      </pc:sldChg>
      <pc:sldChg chg="addSp modSp new mod">
        <pc:chgData name="Mamdouh Alenezi" userId="aaa25a7cb57ba53e" providerId="LiveId" clId="{3E58E044-DB2E-4B90-AC1C-0DE1E9DAD1F5}" dt="2022-04-01T03:25:14.404" v="393" actId="14100"/>
        <pc:sldMkLst>
          <pc:docMk/>
          <pc:sldMk cId="1565804628" sldId="560"/>
        </pc:sldMkLst>
        <pc:spChg chg="mod">
          <ac:chgData name="Mamdouh Alenezi" userId="aaa25a7cb57ba53e" providerId="LiveId" clId="{3E58E044-DB2E-4B90-AC1C-0DE1E9DAD1F5}" dt="2022-04-01T03:20:37.963" v="235" actId="20577"/>
          <ac:spMkLst>
            <pc:docMk/>
            <pc:sldMk cId="1565804628" sldId="560"/>
            <ac:spMk id="2" creationId="{C71546D6-4E79-4873-B9DD-CFBF4FE11357}"/>
          </ac:spMkLst>
        </pc:spChg>
        <pc:spChg chg="mod">
          <ac:chgData name="Mamdouh Alenezi" userId="aaa25a7cb57ba53e" providerId="LiveId" clId="{3E58E044-DB2E-4B90-AC1C-0DE1E9DAD1F5}" dt="2022-04-01T03:25:01.821" v="391" actId="27636"/>
          <ac:spMkLst>
            <pc:docMk/>
            <pc:sldMk cId="1565804628" sldId="560"/>
            <ac:spMk id="3" creationId="{688C58F5-EBF4-4CCF-8207-6C52331A5256}"/>
          </ac:spMkLst>
        </pc:spChg>
        <pc:picChg chg="add mod">
          <ac:chgData name="Mamdouh Alenezi" userId="aaa25a7cb57ba53e" providerId="LiveId" clId="{3E58E044-DB2E-4B90-AC1C-0DE1E9DAD1F5}" dt="2022-04-01T03:25:14.404" v="393" actId="14100"/>
          <ac:picMkLst>
            <pc:docMk/>
            <pc:sldMk cId="1565804628" sldId="560"/>
            <ac:picMk id="6146" creationId="{9AABDA9B-679A-4887-9843-D5C0168FD170}"/>
          </ac:picMkLst>
        </pc:picChg>
      </pc:sldChg>
      <pc:sldChg chg="addSp modSp new mod">
        <pc:chgData name="Mamdouh Alenezi" userId="aaa25a7cb57ba53e" providerId="LiveId" clId="{3E58E044-DB2E-4B90-AC1C-0DE1E9DAD1F5}" dt="2022-04-01T03:29:46.512" v="474" actId="1076"/>
        <pc:sldMkLst>
          <pc:docMk/>
          <pc:sldMk cId="66377248" sldId="561"/>
        </pc:sldMkLst>
        <pc:spChg chg="mod">
          <ac:chgData name="Mamdouh Alenezi" userId="aaa25a7cb57ba53e" providerId="LiveId" clId="{3E58E044-DB2E-4B90-AC1C-0DE1E9DAD1F5}" dt="2022-04-01T03:27:18.145" v="412" actId="20577"/>
          <ac:spMkLst>
            <pc:docMk/>
            <pc:sldMk cId="66377248" sldId="561"/>
            <ac:spMk id="2" creationId="{C4E39B90-089E-4100-A5C9-5A2B7CC761C4}"/>
          </ac:spMkLst>
        </pc:spChg>
        <pc:spChg chg="mod">
          <ac:chgData name="Mamdouh Alenezi" userId="aaa25a7cb57ba53e" providerId="LiveId" clId="{3E58E044-DB2E-4B90-AC1C-0DE1E9DAD1F5}" dt="2022-04-01T03:29:26.481" v="471" actId="20577"/>
          <ac:spMkLst>
            <pc:docMk/>
            <pc:sldMk cId="66377248" sldId="561"/>
            <ac:spMk id="3" creationId="{DD82B421-D343-485F-9985-1FC8BBE7F60F}"/>
          </ac:spMkLst>
        </pc:spChg>
        <pc:picChg chg="add mod">
          <ac:chgData name="Mamdouh Alenezi" userId="aaa25a7cb57ba53e" providerId="LiveId" clId="{3E58E044-DB2E-4B90-AC1C-0DE1E9DAD1F5}" dt="2022-04-01T03:29:46.512" v="474" actId="1076"/>
          <ac:picMkLst>
            <pc:docMk/>
            <pc:sldMk cId="66377248" sldId="561"/>
            <ac:picMk id="8194" creationId="{736F1488-0498-4844-9766-5BF90FD80B71}"/>
          </ac:picMkLst>
        </pc:picChg>
      </pc:sldChg>
      <pc:sldChg chg="addSp delSp modSp add mod">
        <pc:chgData name="Mamdouh Alenezi" userId="aaa25a7cb57ba53e" providerId="LiveId" clId="{3E58E044-DB2E-4B90-AC1C-0DE1E9DAD1F5}" dt="2022-04-01T03:31:16.594" v="485"/>
        <pc:sldMkLst>
          <pc:docMk/>
          <pc:sldMk cId="4082647739" sldId="562"/>
        </pc:sldMkLst>
        <pc:spChg chg="mod">
          <ac:chgData name="Mamdouh Alenezi" userId="aaa25a7cb57ba53e" providerId="LiveId" clId="{3E58E044-DB2E-4B90-AC1C-0DE1E9DAD1F5}" dt="2022-04-01T03:31:16.594" v="485"/>
          <ac:spMkLst>
            <pc:docMk/>
            <pc:sldMk cId="4082647739" sldId="562"/>
            <ac:spMk id="3" creationId="{DD82B421-D343-485F-9985-1FC8BBE7F60F}"/>
          </ac:spMkLst>
        </pc:spChg>
        <pc:picChg chg="del">
          <ac:chgData name="Mamdouh Alenezi" userId="aaa25a7cb57ba53e" providerId="LiveId" clId="{3E58E044-DB2E-4B90-AC1C-0DE1E9DAD1F5}" dt="2022-04-01T03:30:55.274" v="483" actId="478"/>
          <ac:picMkLst>
            <pc:docMk/>
            <pc:sldMk cId="4082647739" sldId="562"/>
            <ac:picMk id="8194" creationId="{736F1488-0498-4844-9766-5BF90FD80B71}"/>
          </ac:picMkLst>
        </pc:picChg>
        <pc:picChg chg="add mod">
          <ac:chgData name="Mamdouh Alenezi" userId="aaa25a7cb57ba53e" providerId="LiveId" clId="{3E58E044-DB2E-4B90-AC1C-0DE1E9DAD1F5}" dt="2022-04-01T03:30:58.329" v="484" actId="1076"/>
          <ac:picMkLst>
            <pc:docMk/>
            <pc:sldMk cId="4082647739" sldId="562"/>
            <ac:picMk id="9218" creationId="{0460E85D-DC97-47FA-ACD2-84092F10D0B4}"/>
          </ac:picMkLst>
        </pc:picChg>
      </pc:sldChg>
      <pc:sldChg chg="addSp delSp modSp add mod ord">
        <pc:chgData name="Mamdouh Alenezi" userId="aaa25a7cb57ba53e" providerId="LiveId" clId="{3E58E044-DB2E-4B90-AC1C-0DE1E9DAD1F5}" dt="2022-04-01T03:32:49.449" v="498" actId="6549"/>
        <pc:sldMkLst>
          <pc:docMk/>
          <pc:sldMk cId="251300617" sldId="563"/>
        </pc:sldMkLst>
        <pc:spChg chg="mod">
          <ac:chgData name="Mamdouh Alenezi" userId="aaa25a7cb57ba53e" providerId="LiveId" clId="{3E58E044-DB2E-4B90-AC1C-0DE1E9DAD1F5}" dt="2022-04-01T03:32:49.449" v="498" actId="6549"/>
          <ac:spMkLst>
            <pc:docMk/>
            <pc:sldMk cId="251300617" sldId="563"/>
            <ac:spMk id="3" creationId="{DD82B421-D343-485F-9985-1FC8BBE7F60F}"/>
          </ac:spMkLst>
        </pc:spChg>
        <pc:picChg chg="del">
          <ac:chgData name="Mamdouh Alenezi" userId="aaa25a7cb57ba53e" providerId="LiveId" clId="{3E58E044-DB2E-4B90-AC1C-0DE1E9DAD1F5}" dt="2022-04-01T03:31:50.104" v="493" actId="478"/>
          <ac:picMkLst>
            <pc:docMk/>
            <pc:sldMk cId="251300617" sldId="563"/>
            <ac:picMk id="8194" creationId="{736F1488-0498-4844-9766-5BF90FD80B71}"/>
          </ac:picMkLst>
        </pc:picChg>
        <pc:picChg chg="add mod">
          <ac:chgData name="Mamdouh Alenezi" userId="aaa25a7cb57ba53e" providerId="LiveId" clId="{3E58E044-DB2E-4B90-AC1C-0DE1E9DAD1F5}" dt="2022-04-01T03:31:52.571" v="494" actId="1076"/>
          <ac:picMkLst>
            <pc:docMk/>
            <pc:sldMk cId="251300617" sldId="563"/>
            <ac:picMk id="10242" creationId="{E89090A5-F859-4F5A-83A9-85D611AD8455}"/>
          </ac:picMkLst>
        </pc:picChg>
      </pc:sldChg>
      <pc:sldChg chg="addSp delSp modSp new mod">
        <pc:chgData name="Mamdouh Alenezi" userId="aaa25a7cb57ba53e" providerId="LiveId" clId="{3E58E044-DB2E-4B90-AC1C-0DE1E9DAD1F5}" dt="2022-04-01T03:36:15.425" v="525"/>
        <pc:sldMkLst>
          <pc:docMk/>
          <pc:sldMk cId="3702898521" sldId="564"/>
        </pc:sldMkLst>
        <pc:spChg chg="mod">
          <ac:chgData name="Mamdouh Alenezi" userId="aaa25a7cb57ba53e" providerId="LiveId" clId="{3E58E044-DB2E-4B90-AC1C-0DE1E9DAD1F5}" dt="2022-04-01T03:33:18.340" v="501" actId="27636"/>
          <ac:spMkLst>
            <pc:docMk/>
            <pc:sldMk cId="3702898521" sldId="564"/>
            <ac:spMk id="2" creationId="{C6798E7E-319F-4DF4-BD71-89C71D062734}"/>
          </ac:spMkLst>
        </pc:spChg>
        <pc:spChg chg="del">
          <ac:chgData name="Mamdouh Alenezi" userId="aaa25a7cb57ba53e" providerId="LiveId" clId="{3E58E044-DB2E-4B90-AC1C-0DE1E9DAD1F5}" dt="2022-04-01T03:33:41.436" v="502"/>
          <ac:spMkLst>
            <pc:docMk/>
            <pc:sldMk cId="3702898521" sldId="564"/>
            <ac:spMk id="3" creationId="{E2875FC3-D238-4AB6-831E-B627B055144D}"/>
          </ac:spMkLst>
        </pc:spChg>
        <pc:spChg chg="add del mod">
          <ac:chgData name="Mamdouh Alenezi" userId="aaa25a7cb57ba53e" providerId="LiveId" clId="{3E58E044-DB2E-4B90-AC1C-0DE1E9DAD1F5}" dt="2022-04-01T03:33:55.988" v="504" actId="478"/>
          <ac:spMkLst>
            <pc:docMk/>
            <pc:sldMk cId="3702898521" sldId="564"/>
            <ac:spMk id="6" creationId="{937AB922-C4A8-4871-96C9-CAF9E92A6731}"/>
          </ac:spMkLst>
        </pc:spChg>
        <pc:graphicFrameChg chg="add mod modGraphic">
          <ac:chgData name="Mamdouh Alenezi" userId="aaa25a7cb57ba53e" providerId="LiveId" clId="{3E58E044-DB2E-4B90-AC1C-0DE1E9DAD1F5}" dt="2022-04-01T03:36:15.425" v="525"/>
          <ac:graphicFrameMkLst>
            <pc:docMk/>
            <pc:sldMk cId="3702898521" sldId="564"/>
            <ac:graphicFrameMk id="5" creationId="{96F92530-6806-4D66-B9B8-4A49AF817A9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471C8-6455-4B98-96A3-24C6F633A4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8052B9-48C8-4543-B91D-0E4A1799F113}">
      <dgm:prSet phldrT="[Text]" custT="1"/>
      <dgm:spPr/>
      <dgm:t>
        <a:bodyPr/>
        <a:lstStyle/>
        <a:p>
          <a:r>
            <a:rPr lang="en-US" sz="2800" dirty="0">
              <a:latin typeface="Candara" panose="020E0502030303020204" pitchFamily="34" charset="0"/>
            </a:rPr>
            <a:t>Before Continuous Integration</a:t>
          </a:r>
        </a:p>
      </dgm:t>
    </dgm:pt>
    <dgm:pt modelId="{BBFAC9F0-4B02-4E68-AC0E-E792C57D534A}" type="parTrans" cxnId="{1318EEE5-7648-438A-A39F-9E2835E44466}">
      <dgm:prSet/>
      <dgm:spPr/>
      <dgm:t>
        <a:bodyPr/>
        <a:lstStyle/>
        <a:p>
          <a:endParaRPr lang="en-US" sz="800">
            <a:latin typeface="Candara" panose="020E0502030303020204" pitchFamily="34" charset="0"/>
          </a:endParaRPr>
        </a:p>
      </dgm:t>
    </dgm:pt>
    <dgm:pt modelId="{361A42D2-23AE-4C3F-8A0D-7AED686F3568}" type="sibTrans" cxnId="{1318EEE5-7648-438A-A39F-9E2835E44466}">
      <dgm:prSet/>
      <dgm:spPr/>
      <dgm:t>
        <a:bodyPr/>
        <a:lstStyle/>
        <a:p>
          <a:endParaRPr lang="en-US" sz="800">
            <a:latin typeface="Candara" panose="020E0502030303020204" pitchFamily="34" charset="0"/>
          </a:endParaRPr>
        </a:p>
      </dgm:t>
    </dgm:pt>
    <dgm:pt modelId="{1D02AAA2-AD0C-473E-83A5-A5D73A791D8D}">
      <dgm:prSet phldrT="[Text]" custT="1"/>
      <dgm:spPr/>
      <dgm:t>
        <a:bodyPr/>
        <a:lstStyle/>
        <a:p>
          <a:pPr>
            <a:lnSpc>
              <a:spcPct val="250000"/>
            </a:lnSpc>
          </a:pPr>
          <a:r>
            <a:rPr lang="en-US" sz="2000" dirty="0">
              <a:latin typeface="Candara" panose="020E0502030303020204" pitchFamily="34" charset="0"/>
            </a:rPr>
            <a:t>The entire source code was built and then tested</a:t>
          </a:r>
        </a:p>
      </dgm:t>
    </dgm:pt>
    <dgm:pt modelId="{EA52A801-6DBD-43B4-99B3-5BB8E557F8E8}" type="sibTrans" cxnId="{F437BE72-438A-41C9-AC73-F28B11AA7485}">
      <dgm:prSet/>
      <dgm:spPr/>
      <dgm:t>
        <a:bodyPr/>
        <a:lstStyle/>
        <a:p>
          <a:endParaRPr lang="en-US" sz="800">
            <a:latin typeface="Candara" panose="020E0502030303020204" pitchFamily="34" charset="0"/>
          </a:endParaRPr>
        </a:p>
      </dgm:t>
    </dgm:pt>
    <dgm:pt modelId="{99E8AB8A-7FBB-403D-ADE0-66A60F9D21F3}" type="parTrans" cxnId="{F437BE72-438A-41C9-AC73-F28B11AA7485}">
      <dgm:prSet/>
      <dgm:spPr/>
      <dgm:t>
        <a:bodyPr/>
        <a:lstStyle/>
        <a:p>
          <a:endParaRPr lang="en-US" sz="800">
            <a:latin typeface="Candara" panose="020E0502030303020204" pitchFamily="34" charset="0"/>
          </a:endParaRPr>
        </a:p>
      </dgm:t>
    </dgm:pt>
    <dgm:pt modelId="{8A394BF2-0420-4790-98B4-5D0E3465A46C}">
      <dgm:prSet phldrT="[Text]" custT="1"/>
      <dgm:spPr/>
      <dgm:t>
        <a:bodyPr/>
        <a:lstStyle/>
        <a:p>
          <a:pPr>
            <a:lnSpc>
              <a:spcPct val="250000"/>
            </a:lnSpc>
          </a:pPr>
          <a:r>
            <a:rPr lang="en-US" sz="2000" dirty="0">
              <a:latin typeface="Candara" panose="020E0502030303020204" pitchFamily="34" charset="0"/>
            </a:rPr>
            <a:t>Developers have to wait for test results</a:t>
          </a:r>
        </a:p>
      </dgm:t>
    </dgm:pt>
    <dgm:pt modelId="{3C747943-836A-4A42-8D73-339FB26B0E74}" type="parTrans" cxnId="{06778F4C-67B6-493C-89E3-3C019A24E2F2}">
      <dgm:prSet/>
      <dgm:spPr/>
      <dgm:t>
        <a:bodyPr/>
        <a:lstStyle/>
        <a:p>
          <a:endParaRPr lang="en-US" sz="800">
            <a:latin typeface="Candara" panose="020E0502030303020204" pitchFamily="34" charset="0"/>
          </a:endParaRPr>
        </a:p>
      </dgm:t>
    </dgm:pt>
    <dgm:pt modelId="{017733D8-C7E7-4004-B44C-F9EB08623E81}" type="sibTrans" cxnId="{06778F4C-67B6-493C-89E3-3C019A24E2F2}">
      <dgm:prSet/>
      <dgm:spPr/>
      <dgm:t>
        <a:bodyPr/>
        <a:lstStyle/>
        <a:p>
          <a:endParaRPr lang="en-US" sz="800">
            <a:latin typeface="Candara" panose="020E0502030303020204" pitchFamily="34" charset="0"/>
          </a:endParaRPr>
        </a:p>
      </dgm:t>
    </dgm:pt>
    <dgm:pt modelId="{CA8B58D1-8070-454F-AEA8-9C1B904F9BC3}">
      <dgm:prSet phldrT="[Text]" custT="1"/>
      <dgm:spPr/>
      <dgm:t>
        <a:bodyPr/>
        <a:lstStyle/>
        <a:p>
          <a:pPr>
            <a:lnSpc>
              <a:spcPct val="250000"/>
            </a:lnSpc>
          </a:pPr>
          <a:r>
            <a:rPr lang="en-US" sz="2000" dirty="0">
              <a:latin typeface="Candara" panose="020E0502030303020204" pitchFamily="34" charset="0"/>
            </a:rPr>
            <a:t>No Feedback</a:t>
          </a:r>
        </a:p>
      </dgm:t>
    </dgm:pt>
    <dgm:pt modelId="{1147AA9D-F344-4143-8006-3A0E0A2ABD0C}" type="parTrans" cxnId="{33BB0945-3AFC-4D17-BA14-59AE8950AD6B}">
      <dgm:prSet/>
      <dgm:spPr/>
      <dgm:t>
        <a:bodyPr/>
        <a:lstStyle/>
        <a:p>
          <a:endParaRPr lang="en-US"/>
        </a:p>
      </dgm:t>
    </dgm:pt>
    <dgm:pt modelId="{774BD533-0311-4E11-B835-D51FF23BA5A8}" type="sibTrans" cxnId="{33BB0945-3AFC-4D17-BA14-59AE8950AD6B}">
      <dgm:prSet/>
      <dgm:spPr/>
      <dgm:t>
        <a:bodyPr/>
        <a:lstStyle/>
        <a:p>
          <a:endParaRPr lang="en-US"/>
        </a:p>
      </dgm:t>
    </dgm:pt>
    <dgm:pt modelId="{67809678-BE4A-4D83-BE9E-E4139EB60D27}" type="pres">
      <dgm:prSet presAssocID="{0AA471C8-6455-4B98-96A3-24C6F633A4A0}" presName="linear" presStyleCnt="0">
        <dgm:presLayoutVars>
          <dgm:animLvl val="lvl"/>
          <dgm:resizeHandles val="exact"/>
        </dgm:presLayoutVars>
      </dgm:prSet>
      <dgm:spPr/>
      <dgm:t>
        <a:bodyPr/>
        <a:lstStyle/>
        <a:p>
          <a:endParaRPr lang="en-US"/>
        </a:p>
      </dgm:t>
    </dgm:pt>
    <dgm:pt modelId="{2F4F13C3-A4FC-4D10-B7C2-65B024D0CF1C}" type="pres">
      <dgm:prSet presAssocID="{F18052B9-48C8-4543-B91D-0E4A1799F113}" presName="parentText" presStyleLbl="node1" presStyleIdx="0" presStyleCnt="1">
        <dgm:presLayoutVars>
          <dgm:chMax val="0"/>
          <dgm:bulletEnabled val="1"/>
        </dgm:presLayoutVars>
      </dgm:prSet>
      <dgm:spPr/>
      <dgm:t>
        <a:bodyPr/>
        <a:lstStyle/>
        <a:p>
          <a:endParaRPr lang="en-US"/>
        </a:p>
      </dgm:t>
    </dgm:pt>
    <dgm:pt modelId="{6378A56E-55CA-4780-A27D-83D0BDD912C4}" type="pres">
      <dgm:prSet presAssocID="{F18052B9-48C8-4543-B91D-0E4A1799F113}" presName="childText" presStyleLbl="revTx" presStyleIdx="0" presStyleCnt="1">
        <dgm:presLayoutVars>
          <dgm:bulletEnabled val="1"/>
        </dgm:presLayoutVars>
      </dgm:prSet>
      <dgm:spPr/>
      <dgm:t>
        <a:bodyPr/>
        <a:lstStyle/>
        <a:p>
          <a:endParaRPr lang="en-US"/>
        </a:p>
      </dgm:t>
    </dgm:pt>
  </dgm:ptLst>
  <dgm:cxnLst>
    <dgm:cxn modelId="{263D3346-4F4D-4AAC-ACA4-647E5B9DD793}" type="presOf" srcId="{CA8B58D1-8070-454F-AEA8-9C1B904F9BC3}" destId="{6378A56E-55CA-4780-A27D-83D0BDD912C4}" srcOrd="0" destOrd="2" presId="urn:microsoft.com/office/officeart/2005/8/layout/vList2"/>
    <dgm:cxn modelId="{1318EEE5-7648-438A-A39F-9E2835E44466}" srcId="{0AA471C8-6455-4B98-96A3-24C6F633A4A0}" destId="{F18052B9-48C8-4543-B91D-0E4A1799F113}" srcOrd="0" destOrd="0" parTransId="{BBFAC9F0-4B02-4E68-AC0E-E792C57D534A}" sibTransId="{361A42D2-23AE-4C3F-8A0D-7AED686F3568}"/>
    <dgm:cxn modelId="{01E58CEC-000A-46D6-955F-B2DDF7EFE209}" type="presOf" srcId="{0AA471C8-6455-4B98-96A3-24C6F633A4A0}" destId="{67809678-BE4A-4D83-BE9E-E4139EB60D27}" srcOrd="0" destOrd="0" presId="urn:microsoft.com/office/officeart/2005/8/layout/vList2"/>
    <dgm:cxn modelId="{06778F4C-67B6-493C-89E3-3C019A24E2F2}" srcId="{F18052B9-48C8-4543-B91D-0E4A1799F113}" destId="{8A394BF2-0420-4790-98B4-5D0E3465A46C}" srcOrd="1" destOrd="0" parTransId="{3C747943-836A-4A42-8D73-339FB26B0E74}" sibTransId="{017733D8-C7E7-4004-B44C-F9EB08623E81}"/>
    <dgm:cxn modelId="{F437BE72-438A-41C9-AC73-F28B11AA7485}" srcId="{F18052B9-48C8-4543-B91D-0E4A1799F113}" destId="{1D02AAA2-AD0C-473E-83A5-A5D73A791D8D}" srcOrd="0" destOrd="0" parTransId="{99E8AB8A-7FBB-403D-ADE0-66A60F9D21F3}" sibTransId="{EA52A801-6DBD-43B4-99B3-5BB8E557F8E8}"/>
    <dgm:cxn modelId="{2870B5FF-39B0-4013-8DB2-1E04100FA751}" type="presOf" srcId="{F18052B9-48C8-4543-B91D-0E4A1799F113}" destId="{2F4F13C3-A4FC-4D10-B7C2-65B024D0CF1C}" srcOrd="0" destOrd="0" presId="urn:microsoft.com/office/officeart/2005/8/layout/vList2"/>
    <dgm:cxn modelId="{33BB0945-3AFC-4D17-BA14-59AE8950AD6B}" srcId="{F18052B9-48C8-4543-B91D-0E4A1799F113}" destId="{CA8B58D1-8070-454F-AEA8-9C1B904F9BC3}" srcOrd="2" destOrd="0" parTransId="{1147AA9D-F344-4143-8006-3A0E0A2ABD0C}" sibTransId="{774BD533-0311-4E11-B835-D51FF23BA5A8}"/>
    <dgm:cxn modelId="{E2B97F08-0678-4C7B-8C06-4F5B48F03223}" type="presOf" srcId="{8A394BF2-0420-4790-98B4-5D0E3465A46C}" destId="{6378A56E-55CA-4780-A27D-83D0BDD912C4}" srcOrd="0" destOrd="1" presId="urn:microsoft.com/office/officeart/2005/8/layout/vList2"/>
    <dgm:cxn modelId="{D97685F6-BDB3-4E3F-9BCA-88CD631746FF}" type="presOf" srcId="{1D02AAA2-AD0C-473E-83A5-A5D73A791D8D}" destId="{6378A56E-55CA-4780-A27D-83D0BDD912C4}" srcOrd="0" destOrd="0" presId="urn:microsoft.com/office/officeart/2005/8/layout/vList2"/>
    <dgm:cxn modelId="{BD1D7DE8-BB83-4F2F-9C8C-0008F27C8F9D}" type="presParOf" srcId="{67809678-BE4A-4D83-BE9E-E4139EB60D27}" destId="{2F4F13C3-A4FC-4D10-B7C2-65B024D0CF1C}" srcOrd="0" destOrd="0" presId="urn:microsoft.com/office/officeart/2005/8/layout/vList2"/>
    <dgm:cxn modelId="{5882CDBF-4DE7-4174-98F2-D6827BDD4EB9}" type="presParOf" srcId="{67809678-BE4A-4D83-BE9E-E4139EB60D27}" destId="{6378A56E-55CA-4780-A27D-83D0BDD912C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471C8-6455-4B98-96A3-24C6F633A4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8052B9-48C8-4543-B91D-0E4A1799F113}">
      <dgm:prSet phldrT="[Text]" custT="1"/>
      <dgm:spPr/>
      <dgm:t>
        <a:bodyPr/>
        <a:lstStyle/>
        <a:p>
          <a:r>
            <a:rPr lang="en-US" sz="2800" dirty="0">
              <a:latin typeface="Candara" panose="020E0502030303020204" pitchFamily="34" charset="0"/>
            </a:rPr>
            <a:t>After Continuous Integration</a:t>
          </a:r>
        </a:p>
      </dgm:t>
    </dgm:pt>
    <dgm:pt modelId="{BBFAC9F0-4B02-4E68-AC0E-E792C57D534A}" type="parTrans" cxnId="{1318EEE5-7648-438A-A39F-9E2835E44466}">
      <dgm:prSet/>
      <dgm:spPr/>
      <dgm:t>
        <a:bodyPr/>
        <a:lstStyle/>
        <a:p>
          <a:endParaRPr lang="en-US" sz="800">
            <a:latin typeface="Candara" panose="020E0502030303020204" pitchFamily="34" charset="0"/>
          </a:endParaRPr>
        </a:p>
      </dgm:t>
    </dgm:pt>
    <dgm:pt modelId="{361A42D2-23AE-4C3F-8A0D-7AED686F3568}" type="sibTrans" cxnId="{1318EEE5-7648-438A-A39F-9E2835E44466}">
      <dgm:prSet/>
      <dgm:spPr/>
      <dgm:t>
        <a:bodyPr/>
        <a:lstStyle/>
        <a:p>
          <a:endParaRPr lang="en-US" sz="800">
            <a:latin typeface="Candara" panose="020E0502030303020204" pitchFamily="34" charset="0"/>
          </a:endParaRPr>
        </a:p>
      </dgm:t>
    </dgm:pt>
    <dgm:pt modelId="{1D02AAA2-AD0C-473E-83A5-A5D73A791D8D}">
      <dgm:prSet phldrT="[Text]" custT="1"/>
      <dgm:spPr/>
      <dgm:t>
        <a:bodyPr/>
        <a:lstStyle/>
        <a:p>
          <a:pPr>
            <a:lnSpc>
              <a:spcPct val="250000"/>
            </a:lnSpc>
          </a:pPr>
          <a:r>
            <a:rPr lang="en-US" sz="2000" dirty="0">
              <a:latin typeface="Candara" panose="020E0502030303020204" pitchFamily="34" charset="0"/>
            </a:rPr>
            <a:t>Every commit made in the source code is built and tested</a:t>
          </a:r>
        </a:p>
      </dgm:t>
    </dgm:pt>
    <dgm:pt modelId="{EA52A801-6DBD-43B4-99B3-5BB8E557F8E8}" type="sibTrans" cxnId="{F437BE72-438A-41C9-AC73-F28B11AA7485}">
      <dgm:prSet/>
      <dgm:spPr/>
      <dgm:t>
        <a:bodyPr/>
        <a:lstStyle/>
        <a:p>
          <a:endParaRPr lang="en-US" sz="800">
            <a:latin typeface="Candara" panose="020E0502030303020204" pitchFamily="34" charset="0"/>
          </a:endParaRPr>
        </a:p>
      </dgm:t>
    </dgm:pt>
    <dgm:pt modelId="{99E8AB8A-7FBB-403D-ADE0-66A60F9D21F3}" type="parTrans" cxnId="{F437BE72-438A-41C9-AC73-F28B11AA7485}">
      <dgm:prSet/>
      <dgm:spPr/>
      <dgm:t>
        <a:bodyPr/>
        <a:lstStyle/>
        <a:p>
          <a:endParaRPr lang="en-US" sz="800">
            <a:latin typeface="Candara" panose="020E0502030303020204" pitchFamily="34" charset="0"/>
          </a:endParaRPr>
        </a:p>
      </dgm:t>
    </dgm:pt>
    <dgm:pt modelId="{8A394BF2-0420-4790-98B4-5D0E3465A46C}">
      <dgm:prSet phldrT="[Text]" custT="1"/>
      <dgm:spPr/>
      <dgm:t>
        <a:bodyPr/>
        <a:lstStyle/>
        <a:p>
          <a:pPr>
            <a:lnSpc>
              <a:spcPct val="250000"/>
            </a:lnSpc>
          </a:pPr>
          <a:r>
            <a:rPr lang="en-US" sz="2000" dirty="0">
              <a:latin typeface="Candara" panose="020E0502030303020204" pitchFamily="34" charset="0"/>
            </a:rPr>
            <a:t>Developers know the commit tests results</a:t>
          </a:r>
        </a:p>
      </dgm:t>
    </dgm:pt>
    <dgm:pt modelId="{3C747943-836A-4A42-8D73-339FB26B0E74}" type="parTrans" cxnId="{06778F4C-67B6-493C-89E3-3C019A24E2F2}">
      <dgm:prSet/>
      <dgm:spPr/>
      <dgm:t>
        <a:bodyPr/>
        <a:lstStyle/>
        <a:p>
          <a:endParaRPr lang="en-US" sz="800">
            <a:latin typeface="Candara" panose="020E0502030303020204" pitchFamily="34" charset="0"/>
          </a:endParaRPr>
        </a:p>
      </dgm:t>
    </dgm:pt>
    <dgm:pt modelId="{017733D8-C7E7-4004-B44C-F9EB08623E81}" type="sibTrans" cxnId="{06778F4C-67B6-493C-89E3-3C019A24E2F2}">
      <dgm:prSet/>
      <dgm:spPr/>
      <dgm:t>
        <a:bodyPr/>
        <a:lstStyle/>
        <a:p>
          <a:endParaRPr lang="en-US" sz="800">
            <a:latin typeface="Candara" panose="020E0502030303020204" pitchFamily="34" charset="0"/>
          </a:endParaRPr>
        </a:p>
      </dgm:t>
    </dgm:pt>
    <dgm:pt modelId="{CA8B58D1-8070-454F-AEA8-9C1B904F9BC3}">
      <dgm:prSet phldrT="[Text]" custT="1"/>
      <dgm:spPr/>
      <dgm:t>
        <a:bodyPr/>
        <a:lstStyle/>
        <a:p>
          <a:pPr>
            <a:lnSpc>
              <a:spcPct val="250000"/>
            </a:lnSpc>
          </a:pPr>
          <a:r>
            <a:rPr lang="en-US" sz="2000" dirty="0">
              <a:latin typeface="Candara" panose="020E0502030303020204" pitchFamily="34" charset="0"/>
            </a:rPr>
            <a:t>Feedback is present</a:t>
          </a:r>
        </a:p>
      </dgm:t>
    </dgm:pt>
    <dgm:pt modelId="{1147AA9D-F344-4143-8006-3A0E0A2ABD0C}" type="parTrans" cxnId="{33BB0945-3AFC-4D17-BA14-59AE8950AD6B}">
      <dgm:prSet/>
      <dgm:spPr/>
      <dgm:t>
        <a:bodyPr/>
        <a:lstStyle/>
        <a:p>
          <a:endParaRPr lang="en-US"/>
        </a:p>
      </dgm:t>
    </dgm:pt>
    <dgm:pt modelId="{774BD533-0311-4E11-B835-D51FF23BA5A8}" type="sibTrans" cxnId="{33BB0945-3AFC-4D17-BA14-59AE8950AD6B}">
      <dgm:prSet/>
      <dgm:spPr/>
      <dgm:t>
        <a:bodyPr/>
        <a:lstStyle/>
        <a:p>
          <a:endParaRPr lang="en-US"/>
        </a:p>
      </dgm:t>
    </dgm:pt>
    <dgm:pt modelId="{67809678-BE4A-4D83-BE9E-E4139EB60D27}" type="pres">
      <dgm:prSet presAssocID="{0AA471C8-6455-4B98-96A3-24C6F633A4A0}" presName="linear" presStyleCnt="0">
        <dgm:presLayoutVars>
          <dgm:animLvl val="lvl"/>
          <dgm:resizeHandles val="exact"/>
        </dgm:presLayoutVars>
      </dgm:prSet>
      <dgm:spPr/>
      <dgm:t>
        <a:bodyPr/>
        <a:lstStyle/>
        <a:p>
          <a:endParaRPr lang="en-US"/>
        </a:p>
      </dgm:t>
    </dgm:pt>
    <dgm:pt modelId="{2F4F13C3-A4FC-4D10-B7C2-65B024D0CF1C}" type="pres">
      <dgm:prSet presAssocID="{F18052B9-48C8-4543-B91D-0E4A1799F113}" presName="parentText" presStyleLbl="node1" presStyleIdx="0" presStyleCnt="1">
        <dgm:presLayoutVars>
          <dgm:chMax val="0"/>
          <dgm:bulletEnabled val="1"/>
        </dgm:presLayoutVars>
      </dgm:prSet>
      <dgm:spPr/>
      <dgm:t>
        <a:bodyPr/>
        <a:lstStyle/>
        <a:p>
          <a:endParaRPr lang="en-US"/>
        </a:p>
      </dgm:t>
    </dgm:pt>
    <dgm:pt modelId="{6378A56E-55CA-4780-A27D-83D0BDD912C4}" type="pres">
      <dgm:prSet presAssocID="{F18052B9-48C8-4543-B91D-0E4A1799F113}" presName="childText" presStyleLbl="revTx" presStyleIdx="0" presStyleCnt="1">
        <dgm:presLayoutVars>
          <dgm:bulletEnabled val="1"/>
        </dgm:presLayoutVars>
      </dgm:prSet>
      <dgm:spPr/>
      <dgm:t>
        <a:bodyPr/>
        <a:lstStyle/>
        <a:p>
          <a:endParaRPr lang="en-US"/>
        </a:p>
      </dgm:t>
    </dgm:pt>
  </dgm:ptLst>
  <dgm:cxnLst>
    <dgm:cxn modelId="{263D3346-4F4D-4AAC-ACA4-647E5B9DD793}" type="presOf" srcId="{CA8B58D1-8070-454F-AEA8-9C1B904F9BC3}" destId="{6378A56E-55CA-4780-A27D-83D0BDD912C4}" srcOrd="0" destOrd="2" presId="urn:microsoft.com/office/officeart/2005/8/layout/vList2"/>
    <dgm:cxn modelId="{1318EEE5-7648-438A-A39F-9E2835E44466}" srcId="{0AA471C8-6455-4B98-96A3-24C6F633A4A0}" destId="{F18052B9-48C8-4543-B91D-0E4A1799F113}" srcOrd="0" destOrd="0" parTransId="{BBFAC9F0-4B02-4E68-AC0E-E792C57D534A}" sibTransId="{361A42D2-23AE-4C3F-8A0D-7AED686F3568}"/>
    <dgm:cxn modelId="{01E58CEC-000A-46D6-955F-B2DDF7EFE209}" type="presOf" srcId="{0AA471C8-6455-4B98-96A3-24C6F633A4A0}" destId="{67809678-BE4A-4D83-BE9E-E4139EB60D27}" srcOrd="0" destOrd="0" presId="urn:microsoft.com/office/officeart/2005/8/layout/vList2"/>
    <dgm:cxn modelId="{06778F4C-67B6-493C-89E3-3C019A24E2F2}" srcId="{F18052B9-48C8-4543-B91D-0E4A1799F113}" destId="{8A394BF2-0420-4790-98B4-5D0E3465A46C}" srcOrd="1" destOrd="0" parTransId="{3C747943-836A-4A42-8D73-339FB26B0E74}" sibTransId="{017733D8-C7E7-4004-B44C-F9EB08623E81}"/>
    <dgm:cxn modelId="{F437BE72-438A-41C9-AC73-F28B11AA7485}" srcId="{F18052B9-48C8-4543-B91D-0E4A1799F113}" destId="{1D02AAA2-AD0C-473E-83A5-A5D73A791D8D}" srcOrd="0" destOrd="0" parTransId="{99E8AB8A-7FBB-403D-ADE0-66A60F9D21F3}" sibTransId="{EA52A801-6DBD-43B4-99B3-5BB8E557F8E8}"/>
    <dgm:cxn modelId="{2870B5FF-39B0-4013-8DB2-1E04100FA751}" type="presOf" srcId="{F18052B9-48C8-4543-B91D-0E4A1799F113}" destId="{2F4F13C3-A4FC-4D10-B7C2-65B024D0CF1C}" srcOrd="0" destOrd="0" presId="urn:microsoft.com/office/officeart/2005/8/layout/vList2"/>
    <dgm:cxn modelId="{33BB0945-3AFC-4D17-BA14-59AE8950AD6B}" srcId="{F18052B9-48C8-4543-B91D-0E4A1799F113}" destId="{CA8B58D1-8070-454F-AEA8-9C1B904F9BC3}" srcOrd="2" destOrd="0" parTransId="{1147AA9D-F344-4143-8006-3A0E0A2ABD0C}" sibTransId="{774BD533-0311-4E11-B835-D51FF23BA5A8}"/>
    <dgm:cxn modelId="{E2B97F08-0678-4C7B-8C06-4F5B48F03223}" type="presOf" srcId="{8A394BF2-0420-4790-98B4-5D0E3465A46C}" destId="{6378A56E-55CA-4780-A27D-83D0BDD912C4}" srcOrd="0" destOrd="1" presId="urn:microsoft.com/office/officeart/2005/8/layout/vList2"/>
    <dgm:cxn modelId="{D97685F6-BDB3-4E3F-9BCA-88CD631746FF}" type="presOf" srcId="{1D02AAA2-AD0C-473E-83A5-A5D73A791D8D}" destId="{6378A56E-55CA-4780-A27D-83D0BDD912C4}" srcOrd="0" destOrd="0" presId="urn:microsoft.com/office/officeart/2005/8/layout/vList2"/>
    <dgm:cxn modelId="{BD1D7DE8-BB83-4F2F-9C8C-0008F27C8F9D}" type="presParOf" srcId="{67809678-BE4A-4D83-BE9E-E4139EB60D27}" destId="{2F4F13C3-A4FC-4D10-B7C2-65B024D0CF1C}" srcOrd="0" destOrd="0" presId="urn:microsoft.com/office/officeart/2005/8/layout/vList2"/>
    <dgm:cxn modelId="{5882CDBF-4DE7-4174-98F2-D6827BDD4EB9}" type="presParOf" srcId="{67809678-BE4A-4D83-BE9E-E4139EB60D27}" destId="{6378A56E-55CA-4780-A27D-83D0BDD912C4}"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F13C3-A4FC-4D10-B7C2-65B024D0CF1C}">
      <dsp:nvSpPr>
        <dsp:cNvPr id="0" name=""/>
        <dsp:cNvSpPr/>
      </dsp:nvSpPr>
      <dsp:spPr>
        <a:xfrm>
          <a:off x="0" y="452696"/>
          <a:ext cx="529234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latin typeface="Candara" panose="020E0502030303020204" pitchFamily="34" charset="0"/>
            </a:rPr>
            <a:t>Before Continuous Integration</a:t>
          </a:r>
        </a:p>
      </dsp:txBody>
      <dsp:txXfrm>
        <a:off x="59399" y="512095"/>
        <a:ext cx="5173546" cy="1098002"/>
      </dsp:txXfrm>
    </dsp:sp>
    <dsp:sp modelId="{6378A56E-55CA-4780-A27D-83D0BDD912C4}">
      <dsp:nvSpPr>
        <dsp:cNvPr id="0" name=""/>
        <dsp:cNvSpPr/>
      </dsp:nvSpPr>
      <dsp:spPr>
        <a:xfrm>
          <a:off x="0" y="1669496"/>
          <a:ext cx="5292344" cy="329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32" tIns="25400" rIns="142240" bIns="25400" numCol="1" spcCol="1270" anchor="t" anchorCtr="0">
          <a:noAutofit/>
        </a:bodyPr>
        <a:lstStyle/>
        <a:p>
          <a:pPr marL="228600" lvl="1" indent="-228600" algn="l" defTabSz="889000">
            <a:lnSpc>
              <a:spcPct val="250000"/>
            </a:lnSpc>
            <a:spcBef>
              <a:spcPct val="0"/>
            </a:spcBef>
            <a:spcAft>
              <a:spcPct val="20000"/>
            </a:spcAft>
            <a:buChar char="••"/>
          </a:pPr>
          <a:r>
            <a:rPr lang="en-US" sz="2000" kern="1200" dirty="0">
              <a:latin typeface="Candara" panose="020E0502030303020204" pitchFamily="34" charset="0"/>
            </a:rPr>
            <a:t>The entire source code was built and then tested</a:t>
          </a:r>
        </a:p>
        <a:p>
          <a:pPr marL="228600" lvl="1" indent="-228600" algn="l" defTabSz="889000">
            <a:lnSpc>
              <a:spcPct val="250000"/>
            </a:lnSpc>
            <a:spcBef>
              <a:spcPct val="0"/>
            </a:spcBef>
            <a:spcAft>
              <a:spcPct val="20000"/>
            </a:spcAft>
            <a:buChar char="••"/>
          </a:pPr>
          <a:r>
            <a:rPr lang="en-US" sz="2000" kern="1200" dirty="0">
              <a:latin typeface="Candara" panose="020E0502030303020204" pitchFamily="34" charset="0"/>
            </a:rPr>
            <a:t>Developers have to wait for test results</a:t>
          </a:r>
        </a:p>
        <a:p>
          <a:pPr marL="228600" lvl="1" indent="-228600" algn="l" defTabSz="889000">
            <a:lnSpc>
              <a:spcPct val="250000"/>
            </a:lnSpc>
            <a:spcBef>
              <a:spcPct val="0"/>
            </a:spcBef>
            <a:spcAft>
              <a:spcPct val="20000"/>
            </a:spcAft>
            <a:buChar char="••"/>
          </a:pPr>
          <a:r>
            <a:rPr lang="en-US" sz="2000" kern="1200" dirty="0">
              <a:latin typeface="Candara" panose="020E0502030303020204" pitchFamily="34" charset="0"/>
            </a:rPr>
            <a:t>No Feedback</a:t>
          </a:r>
        </a:p>
      </dsp:txBody>
      <dsp:txXfrm>
        <a:off x="0" y="1669496"/>
        <a:ext cx="5292344" cy="3296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F13C3-A4FC-4D10-B7C2-65B024D0CF1C}">
      <dsp:nvSpPr>
        <dsp:cNvPr id="0" name=""/>
        <dsp:cNvSpPr/>
      </dsp:nvSpPr>
      <dsp:spPr>
        <a:xfrm>
          <a:off x="0" y="452696"/>
          <a:ext cx="529234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latin typeface="Candara" panose="020E0502030303020204" pitchFamily="34" charset="0"/>
            </a:rPr>
            <a:t>After Continuous Integration</a:t>
          </a:r>
        </a:p>
      </dsp:txBody>
      <dsp:txXfrm>
        <a:off x="59399" y="512095"/>
        <a:ext cx="5173546" cy="1098002"/>
      </dsp:txXfrm>
    </dsp:sp>
    <dsp:sp modelId="{6378A56E-55CA-4780-A27D-83D0BDD912C4}">
      <dsp:nvSpPr>
        <dsp:cNvPr id="0" name=""/>
        <dsp:cNvSpPr/>
      </dsp:nvSpPr>
      <dsp:spPr>
        <a:xfrm>
          <a:off x="0" y="1669496"/>
          <a:ext cx="5292344" cy="329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32" tIns="25400" rIns="142240" bIns="25400" numCol="1" spcCol="1270" anchor="t" anchorCtr="0">
          <a:noAutofit/>
        </a:bodyPr>
        <a:lstStyle/>
        <a:p>
          <a:pPr marL="228600" lvl="1" indent="-228600" algn="l" defTabSz="889000">
            <a:lnSpc>
              <a:spcPct val="250000"/>
            </a:lnSpc>
            <a:spcBef>
              <a:spcPct val="0"/>
            </a:spcBef>
            <a:spcAft>
              <a:spcPct val="20000"/>
            </a:spcAft>
            <a:buChar char="••"/>
          </a:pPr>
          <a:r>
            <a:rPr lang="en-US" sz="2000" kern="1200" dirty="0">
              <a:latin typeface="Candara" panose="020E0502030303020204" pitchFamily="34" charset="0"/>
            </a:rPr>
            <a:t>Every commit made in the source code is built and tested</a:t>
          </a:r>
        </a:p>
        <a:p>
          <a:pPr marL="228600" lvl="1" indent="-228600" algn="l" defTabSz="889000">
            <a:lnSpc>
              <a:spcPct val="250000"/>
            </a:lnSpc>
            <a:spcBef>
              <a:spcPct val="0"/>
            </a:spcBef>
            <a:spcAft>
              <a:spcPct val="20000"/>
            </a:spcAft>
            <a:buChar char="••"/>
          </a:pPr>
          <a:r>
            <a:rPr lang="en-US" sz="2000" kern="1200" dirty="0">
              <a:latin typeface="Candara" panose="020E0502030303020204" pitchFamily="34" charset="0"/>
            </a:rPr>
            <a:t>Developers know the commit tests results</a:t>
          </a:r>
        </a:p>
        <a:p>
          <a:pPr marL="228600" lvl="1" indent="-228600" algn="l" defTabSz="889000">
            <a:lnSpc>
              <a:spcPct val="250000"/>
            </a:lnSpc>
            <a:spcBef>
              <a:spcPct val="0"/>
            </a:spcBef>
            <a:spcAft>
              <a:spcPct val="20000"/>
            </a:spcAft>
            <a:buChar char="••"/>
          </a:pPr>
          <a:r>
            <a:rPr lang="en-US" sz="2000" kern="1200" dirty="0">
              <a:latin typeface="Candara" panose="020E0502030303020204" pitchFamily="34" charset="0"/>
            </a:rPr>
            <a:t>Feedback is present</a:t>
          </a:r>
        </a:p>
      </dsp:txBody>
      <dsp:txXfrm>
        <a:off x="0" y="1669496"/>
        <a:ext cx="5292344" cy="32964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A707AD-71EE-4F71-BFB0-5CFFA7745367}"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DevOps? | Dynatrace new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27584" y="230775"/>
            <a:ext cx="1849800" cy="104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F9948-F8FC-4163-B3EE-CE0CD0EF91F9}"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C3B62-4C74-4EE9-93F0-BE51AE88912F}"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A470F-AE83-4D43-9CAA-74593F94EAD0}" type="datetime1">
              <a:rPr lang="en-US" smtClean="0"/>
              <a:t>2/8/2023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8C5BE-3403-4496-9B81-C40FD99BCC4A}"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E11C0-1713-41FC-9E65-ABB713C18815}" type="datetime1">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C483D-0DA7-48F4-B572-48ADE24F3969}" type="datetime1">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06054D-416E-4D32-B207-3C4728F29C83}" type="datetime1">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2/8/2023</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CF2DF-EBB2-4927-9B4B-28D12CAF900C}" type="datetime1">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7D8537-E29A-46E3-9242-0E7B32B09241}" type="datetime1">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8D9EDF-63DE-4DED-A3C4-232814F0B4D7}" type="datetime1">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4F13-F0A8-4E10-9ECC-0BA9AAA5E3EB}" type="datetime1">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Continuous Integration</a:t>
            </a:r>
          </a:p>
        </p:txBody>
      </p:sp>
      <p:sp>
        <p:nvSpPr>
          <p:cNvPr id="3" name="Subtitle 2"/>
          <p:cNvSpPr>
            <a:spLocks noGrp="1"/>
          </p:cNvSpPr>
          <p:nvPr>
            <p:ph type="subTitle" idx="1"/>
          </p:nvPr>
        </p:nvSpPr>
        <p:spPr/>
        <p:txBody>
          <a:bodyPr/>
          <a:lstStyle/>
          <a:p>
            <a:r>
              <a:rPr lang="en-US" dirty="0"/>
              <a:t>SE489: DevOps Engineering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 to the rescue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graphicFrame>
        <p:nvGraphicFramePr>
          <p:cNvPr id="7" name="Diagram 6"/>
          <p:cNvGraphicFramePr/>
          <p:nvPr>
            <p:extLst>
              <p:ext uri="{D42A27DB-BD31-4B8C-83A1-F6EECF244321}">
                <p14:modId xmlns:p14="http://schemas.microsoft.com/office/powerpoint/2010/main" val="799836035"/>
              </p:ext>
            </p:extLst>
          </p:nvPr>
        </p:nvGraphicFramePr>
        <p:xfrm>
          <a:off x="340360" y="993986"/>
          <a:ext cx="52923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587487947"/>
              </p:ext>
            </p:extLst>
          </p:nvPr>
        </p:nvGraphicFramePr>
        <p:xfrm>
          <a:off x="6445301" y="993985"/>
          <a:ext cx="5292344"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75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 to the rescue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pic>
        <p:nvPicPr>
          <p:cNvPr id="6" name="Picture 2" descr="Mind the Product: New Way: Code, build, test, release, and operate, as a continuous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681" y="1280453"/>
            <a:ext cx="5120347" cy="512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1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Continuous Integration?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12</a:t>
            </a:fld>
            <a:endParaRPr lang="en-US"/>
          </a:p>
        </p:txBody>
      </p:sp>
    </p:spTree>
    <p:extLst>
      <p:ext uri="{BB962C8B-B14F-4D97-AF65-F5344CB8AC3E}">
        <p14:creationId xmlns:p14="http://schemas.microsoft.com/office/powerpoint/2010/main" val="205052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Continuous Integration?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a:t>
            </a:fld>
            <a:endParaRPr lang="en-US" dirty="0"/>
          </a:p>
        </p:txBody>
      </p:sp>
      <p:pic>
        <p:nvPicPr>
          <p:cNvPr id="5" name="Picture 4"/>
          <p:cNvPicPr>
            <a:picLocks noChangeAspect="1"/>
          </p:cNvPicPr>
          <p:nvPr/>
        </p:nvPicPr>
        <p:blipFill rotWithShape="1">
          <a:blip r:embed="rId2"/>
          <a:srcRect l="55481" t="38385" r="29674" b="32200"/>
          <a:stretch/>
        </p:blipFill>
        <p:spPr>
          <a:xfrm>
            <a:off x="9417423" y="2755361"/>
            <a:ext cx="2296935" cy="2560126"/>
          </a:xfrm>
          <a:prstGeom prst="rect">
            <a:avLst/>
          </a:prstGeom>
        </p:spPr>
      </p:pic>
      <p:sp>
        <p:nvSpPr>
          <p:cNvPr id="6" name="Rounded Rectangle 5"/>
          <p:cNvSpPr/>
          <p:nvPr/>
        </p:nvSpPr>
        <p:spPr>
          <a:xfrm>
            <a:off x="502920" y="1349372"/>
            <a:ext cx="8650224" cy="1823595"/>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342900" indent="-342900">
              <a:buFont typeface="Arial" panose="020B0604020202020204" pitchFamily="34" charset="0"/>
              <a:buChar char="•"/>
            </a:pPr>
            <a:r>
              <a:rPr lang="en-US" sz="2000" dirty="0">
                <a:latin typeface="Candara" panose="020E0502030303020204" pitchFamily="34" charset="0"/>
              </a:rPr>
              <a:t>Continuous Integration is a development practice in which developers are required to commit changes to the source code in a shared repository several times a day or more frequently</a:t>
            </a:r>
          </a:p>
          <a:p>
            <a:pPr marL="342900" indent="-342900">
              <a:buFont typeface="Arial" panose="020B0604020202020204" pitchFamily="34" charset="0"/>
              <a:buChar char="•"/>
            </a:pPr>
            <a:r>
              <a:rPr lang="en-US" sz="2000" dirty="0">
                <a:latin typeface="Candara" panose="020E0502030303020204" pitchFamily="34" charset="0"/>
              </a:rPr>
              <a:t>Every commit made in the repository is then built. This allows the teams to detect the problems early </a:t>
            </a:r>
          </a:p>
        </p:txBody>
      </p:sp>
      <p:sp>
        <p:nvSpPr>
          <p:cNvPr id="7" name="Rectangle 6"/>
          <p:cNvSpPr/>
          <p:nvPr/>
        </p:nvSpPr>
        <p:spPr>
          <a:xfrm>
            <a:off x="3511296" y="3296751"/>
            <a:ext cx="2825496" cy="5809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Commit Changes to the Source Code</a:t>
            </a:r>
          </a:p>
        </p:txBody>
      </p:sp>
      <p:sp>
        <p:nvSpPr>
          <p:cNvPr id="8" name="Diamond 7"/>
          <p:cNvSpPr/>
          <p:nvPr/>
        </p:nvSpPr>
        <p:spPr>
          <a:xfrm>
            <a:off x="3593592" y="4188631"/>
            <a:ext cx="2660904" cy="1288625"/>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Candara" panose="020E0502030303020204" pitchFamily="34" charset="0"/>
              </a:rPr>
              <a:t>Continuous Integration Server</a:t>
            </a:r>
          </a:p>
        </p:txBody>
      </p:sp>
      <p:sp>
        <p:nvSpPr>
          <p:cNvPr id="9" name="Rectangle 8"/>
          <p:cNvSpPr/>
          <p:nvPr/>
        </p:nvSpPr>
        <p:spPr>
          <a:xfrm>
            <a:off x="1368552" y="5843333"/>
            <a:ext cx="2161032" cy="5300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Build the Code</a:t>
            </a:r>
          </a:p>
        </p:txBody>
      </p:sp>
      <p:sp>
        <p:nvSpPr>
          <p:cNvPr id="10" name="Rectangle 9"/>
          <p:cNvSpPr/>
          <p:nvPr/>
        </p:nvSpPr>
        <p:spPr>
          <a:xfrm>
            <a:off x="3852672" y="5843333"/>
            <a:ext cx="2161032" cy="5300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Test</a:t>
            </a:r>
          </a:p>
        </p:txBody>
      </p:sp>
      <p:sp>
        <p:nvSpPr>
          <p:cNvPr id="11" name="Rectangle 10"/>
          <p:cNvSpPr/>
          <p:nvPr/>
        </p:nvSpPr>
        <p:spPr>
          <a:xfrm>
            <a:off x="6336792" y="5843332"/>
            <a:ext cx="2161032" cy="53003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Deploy</a:t>
            </a:r>
          </a:p>
        </p:txBody>
      </p:sp>
      <p:cxnSp>
        <p:nvCxnSpPr>
          <p:cNvPr id="16" name="Elbow Connector 15"/>
          <p:cNvCxnSpPr>
            <a:stCxn id="8" idx="3"/>
            <a:endCxn id="7" idx="3"/>
          </p:cNvCxnSpPr>
          <p:nvPr/>
        </p:nvCxnSpPr>
        <p:spPr>
          <a:xfrm flipV="1">
            <a:off x="6254496" y="3587209"/>
            <a:ext cx="82296" cy="1245735"/>
          </a:xfrm>
          <a:prstGeom prst="bentConnector3">
            <a:avLst>
              <a:gd name="adj1" fmla="val 37777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a:off x="4924044" y="3877666"/>
            <a:ext cx="0" cy="310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0"/>
            <a:endCxn id="8" idx="2"/>
          </p:cNvCxnSpPr>
          <p:nvPr/>
        </p:nvCxnSpPr>
        <p:spPr>
          <a:xfrm flipH="1" flipV="1">
            <a:off x="4924044" y="5477256"/>
            <a:ext cx="9144" cy="36607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a:endCxn id="8" idx="2"/>
          </p:cNvCxnSpPr>
          <p:nvPr/>
        </p:nvCxnSpPr>
        <p:spPr>
          <a:xfrm flipV="1">
            <a:off x="2449068" y="5477256"/>
            <a:ext cx="2474976" cy="36607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0"/>
            <a:endCxn id="8" idx="2"/>
          </p:cNvCxnSpPr>
          <p:nvPr/>
        </p:nvCxnSpPr>
        <p:spPr>
          <a:xfrm flipH="1" flipV="1">
            <a:off x="4924044" y="5477256"/>
            <a:ext cx="2493264" cy="36607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03136" y="3877666"/>
            <a:ext cx="1271016" cy="400110"/>
          </a:xfrm>
          <a:prstGeom prst="rect">
            <a:avLst/>
          </a:prstGeom>
          <a:noFill/>
        </p:spPr>
        <p:txBody>
          <a:bodyPr wrap="square" rtlCol="0">
            <a:spAutoFit/>
          </a:bodyPr>
          <a:lstStyle/>
          <a:p>
            <a:r>
              <a:rPr lang="en-US" sz="2000" dirty="0">
                <a:latin typeface="Candara" panose="020E0502030303020204" pitchFamily="34" charset="0"/>
              </a:rPr>
              <a:t>Feedback</a:t>
            </a:r>
          </a:p>
        </p:txBody>
      </p:sp>
    </p:spTree>
    <p:extLst>
      <p:ext uri="{BB962C8B-B14F-4D97-AF65-F5344CB8AC3E}">
        <p14:creationId xmlns:p14="http://schemas.microsoft.com/office/powerpoint/2010/main" val="385077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F2FE-DDC2-42A5-88A7-AFFF52080E43}"/>
              </a:ext>
            </a:extLst>
          </p:cNvPr>
          <p:cNvSpPr>
            <a:spLocks noGrp="1"/>
          </p:cNvSpPr>
          <p:nvPr>
            <p:ph type="title"/>
          </p:nvPr>
        </p:nvSpPr>
        <p:spPr/>
        <p:txBody>
          <a:bodyPr/>
          <a:lstStyle/>
          <a:p>
            <a:r>
              <a:rPr lang="en-US" dirty="0"/>
              <a:t>What is Continuous Integration?</a:t>
            </a:r>
          </a:p>
        </p:txBody>
      </p:sp>
      <p:sp>
        <p:nvSpPr>
          <p:cNvPr id="3" name="Content Placeholder 2">
            <a:extLst>
              <a:ext uri="{FF2B5EF4-FFF2-40B4-BE49-F238E27FC236}">
                <a16:creationId xmlns:a16="http://schemas.microsoft.com/office/drawing/2014/main" id="{FFC648B9-D724-441F-9D92-03E7546BACEC}"/>
              </a:ext>
            </a:extLst>
          </p:cNvPr>
          <p:cNvSpPr>
            <a:spLocks noGrp="1"/>
          </p:cNvSpPr>
          <p:nvPr>
            <p:ph idx="1"/>
          </p:nvPr>
        </p:nvSpPr>
        <p:spPr/>
        <p:txBody>
          <a:bodyPr/>
          <a:lstStyle/>
          <a:p>
            <a:r>
              <a:rPr lang="en-US" dirty="0"/>
              <a:t>Continuous integration is a development practice of code integration into a shared repository. </a:t>
            </a:r>
          </a:p>
          <a:p>
            <a:r>
              <a:rPr lang="en-US" dirty="0"/>
              <a:t>Each integration is verified by an automated build and automated tests. </a:t>
            </a:r>
          </a:p>
          <a:p>
            <a:r>
              <a:rPr lang="en-US" dirty="0"/>
              <a:t>CI is a practice where each check-in made by a developer is verified by either of the following:</a:t>
            </a:r>
          </a:p>
          <a:p>
            <a:pPr lvl="1">
              <a:lnSpc>
                <a:spcPct val="150000"/>
              </a:lnSpc>
            </a:pPr>
            <a:r>
              <a:rPr lang="en-US" dirty="0"/>
              <a:t>Pull mechanism: Executing an automated build at a scheduled time.</a:t>
            </a:r>
          </a:p>
          <a:p>
            <a:pPr lvl="1">
              <a:lnSpc>
                <a:spcPct val="150000"/>
              </a:lnSpc>
            </a:pPr>
            <a:r>
              <a:rPr lang="en-US" dirty="0"/>
              <a:t>Push mechanism: Executing an automated build when changes are saved in the repository.</a:t>
            </a:r>
          </a:p>
        </p:txBody>
      </p:sp>
      <p:sp>
        <p:nvSpPr>
          <p:cNvPr id="4" name="Slide Number Placeholder 3">
            <a:extLst>
              <a:ext uri="{FF2B5EF4-FFF2-40B4-BE49-F238E27FC236}">
                <a16:creationId xmlns:a16="http://schemas.microsoft.com/office/drawing/2014/main" id="{822508F1-A7F4-4FDF-A350-CD8E9A62AB66}"/>
              </a:ext>
            </a:extLst>
          </p:cNvPr>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174095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Benefits</a:t>
            </a:r>
          </a:p>
        </p:txBody>
      </p:sp>
      <p:sp>
        <p:nvSpPr>
          <p:cNvPr id="3" name="Content Placeholder 2"/>
          <p:cNvSpPr>
            <a:spLocks noGrp="1"/>
          </p:cNvSpPr>
          <p:nvPr>
            <p:ph idx="1"/>
          </p:nvPr>
        </p:nvSpPr>
        <p:spPr/>
        <p:txBody>
          <a:bodyPr/>
          <a:lstStyle/>
          <a:p>
            <a:r>
              <a:rPr lang="en-US" dirty="0" smtClean="0"/>
              <a:t>Better </a:t>
            </a:r>
            <a:r>
              <a:rPr lang="en-US" dirty="0"/>
              <a:t>Developer Productivity</a:t>
            </a:r>
          </a:p>
          <a:p>
            <a:r>
              <a:rPr lang="en-US" dirty="0" smtClean="0"/>
              <a:t>Detect </a:t>
            </a:r>
            <a:r>
              <a:rPr lang="en-US" dirty="0"/>
              <a:t>and Locate errors quickly</a:t>
            </a:r>
          </a:p>
          <a:p>
            <a:r>
              <a:rPr lang="en-US" dirty="0" smtClean="0"/>
              <a:t>Reduce </a:t>
            </a:r>
            <a:r>
              <a:rPr lang="en-US" dirty="0"/>
              <a:t>risk of cost, schedule and budget</a:t>
            </a:r>
          </a:p>
          <a:p>
            <a:r>
              <a:rPr lang="en-US" dirty="0" smtClean="0"/>
              <a:t>No </a:t>
            </a:r>
            <a:r>
              <a:rPr lang="en-US" dirty="0"/>
              <a:t>labor intensive manual testing by QA teams</a:t>
            </a:r>
          </a:p>
          <a:p>
            <a:r>
              <a:rPr lang="en-US" dirty="0" smtClean="0"/>
              <a:t>Deliver </a:t>
            </a:r>
            <a:r>
              <a:rPr lang="en-US" dirty="0"/>
              <a:t>Updates </a:t>
            </a:r>
            <a:r>
              <a:rPr lang="en-US" dirty="0" smtClean="0"/>
              <a:t>Faster</a:t>
            </a:r>
          </a:p>
          <a:p>
            <a:endParaRPr lang="en-US" dirty="0"/>
          </a:p>
          <a:p>
            <a:pPr marL="0" indent="0" algn="r">
              <a:buNone/>
            </a:pPr>
            <a:r>
              <a:rPr lang="en-US" dirty="0"/>
              <a:t>“Continuous Integration doesn’t get rid of bugs, but it does make them dramatically easier to </a:t>
            </a:r>
            <a:r>
              <a:rPr lang="en-US" dirty="0" smtClean="0"/>
              <a:t>find and </a:t>
            </a:r>
            <a:r>
              <a:rPr lang="en-US" dirty="0"/>
              <a:t>remove</a:t>
            </a:r>
            <a:r>
              <a:rPr lang="en-US" dirty="0" smtClean="0"/>
              <a:t>.”</a:t>
            </a:r>
          </a:p>
          <a:p>
            <a:pPr marL="0" indent="0" algn="r">
              <a:buNone/>
            </a:pPr>
            <a:r>
              <a:rPr lang="en-US" dirty="0"/>
              <a:t>-Martin Fowler, Chief Scientist, </a:t>
            </a:r>
            <a:r>
              <a:rPr lang="en-US" dirty="0" err="1"/>
              <a:t>ThoughtWorks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175734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Continuous Integration</a:t>
            </a:r>
          </a:p>
        </p:txBody>
      </p:sp>
      <p:sp>
        <p:nvSpPr>
          <p:cNvPr id="3" name="Content Placeholder 2"/>
          <p:cNvSpPr>
            <a:spLocks noGrp="1"/>
          </p:cNvSpPr>
          <p:nvPr>
            <p:ph idx="1"/>
          </p:nvPr>
        </p:nvSpPr>
        <p:spPr/>
        <p:txBody>
          <a:bodyPr/>
          <a:lstStyle/>
          <a:p>
            <a:r>
              <a:rPr lang="en-US" dirty="0"/>
              <a:t>Change in Organizational </a:t>
            </a:r>
            <a:r>
              <a:rPr lang="en-US" dirty="0" smtClean="0"/>
              <a:t>Culture</a:t>
            </a:r>
          </a:p>
          <a:p>
            <a:r>
              <a:rPr lang="en-US" dirty="0"/>
              <a:t>Difficult to </a:t>
            </a:r>
            <a:r>
              <a:rPr lang="en-US" dirty="0" smtClean="0"/>
              <a:t>Maintain</a:t>
            </a:r>
          </a:p>
          <a:p>
            <a:r>
              <a:rPr lang="en-US" dirty="0"/>
              <a:t>Numerous Error </a:t>
            </a:r>
            <a:r>
              <a:rPr lang="en-US" dirty="0" smtClean="0"/>
              <a:t>Messages</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16</a:t>
            </a:fld>
            <a:endParaRPr lang="en-US" dirty="0"/>
          </a:p>
        </p:txBody>
      </p:sp>
    </p:spTree>
    <p:extLst>
      <p:ext uri="{BB962C8B-B14F-4D97-AF65-F5344CB8AC3E}">
        <p14:creationId xmlns:p14="http://schemas.microsoft.com/office/powerpoint/2010/main" val="86570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Case Study (Nokia)</a:t>
            </a:r>
          </a:p>
        </p:txBody>
      </p:sp>
      <p:sp>
        <p:nvSpPr>
          <p:cNvPr id="3" name="Content Placeholder 2"/>
          <p:cNvSpPr>
            <a:spLocks noGrp="1"/>
          </p:cNvSpPr>
          <p:nvPr>
            <p:ph idx="1"/>
          </p:nvPr>
        </p:nvSpPr>
        <p:spPr/>
        <p:txBody>
          <a:bodyPr/>
          <a:lstStyle/>
          <a:p>
            <a:r>
              <a:rPr lang="en-US" dirty="0"/>
              <a:t>Problem Statement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17</a:t>
            </a:fld>
            <a:endParaRPr lang="en-US" dirty="0"/>
          </a:p>
        </p:txBody>
      </p:sp>
      <p:pic>
        <p:nvPicPr>
          <p:cNvPr id="6" name="Picture 5"/>
          <p:cNvPicPr>
            <a:picLocks noChangeAspect="1"/>
          </p:cNvPicPr>
          <p:nvPr/>
        </p:nvPicPr>
        <p:blipFill rotWithShape="1">
          <a:blip r:embed="rId2"/>
          <a:srcRect l="26873" t="26930" r="40859" b="29267"/>
          <a:stretch/>
        </p:blipFill>
        <p:spPr>
          <a:xfrm>
            <a:off x="4207371" y="1846539"/>
            <a:ext cx="5901180" cy="4506012"/>
          </a:xfrm>
          <a:prstGeom prst="rect">
            <a:avLst/>
          </a:prstGeom>
        </p:spPr>
      </p:pic>
    </p:spTree>
    <p:extLst>
      <p:ext uri="{BB962C8B-B14F-4D97-AF65-F5344CB8AC3E}">
        <p14:creationId xmlns:p14="http://schemas.microsoft.com/office/powerpoint/2010/main" val="175401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Case Study (Nokia)</a:t>
            </a:r>
          </a:p>
        </p:txBody>
      </p:sp>
      <p:sp>
        <p:nvSpPr>
          <p:cNvPr id="3" name="Content Placeholder 2"/>
          <p:cNvSpPr>
            <a:spLocks noGrp="1"/>
          </p:cNvSpPr>
          <p:nvPr>
            <p:ph idx="1"/>
          </p:nvPr>
        </p:nvSpPr>
        <p:spPr/>
        <p:txBody>
          <a:bodyPr/>
          <a:lstStyle/>
          <a:p>
            <a:r>
              <a:rPr lang="en-US" dirty="0"/>
              <a:t>Solution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pic>
        <p:nvPicPr>
          <p:cNvPr id="5" name="Picture 4"/>
          <p:cNvPicPr>
            <a:picLocks noChangeAspect="1"/>
          </p:cNvPicPr>
          <p:nvPr/>
        </p:nvPicPr>
        <p:blipFill rotWithShape="1">
          <a:blip r:embed="rId2"/>
          <a:srcRect l="25790" t="27389" r="42303" b="29633"/>
          <a:stretch/>
        </p:blipFill>
        <p:spPr>
          <a:xfrm>
            <a:off x="4146568" y="1901752"/>
            <a:ext cx="5835192" cy="4421171"/>
          </a:xfrm>
          <a:prstGeom prst="rect">
            <a:avLst/>
          </a:prstGeom>
        </p:spPr>
      </p:pic>
    </p:spTree>
    <p:extLst>
      <p:ext uri="{BB962C8B-B14F-4D97-AF65-F5344CB8AC3E}">
        <p14:creationId xmlns:p14="http://schemas.microsoft.com/office/powerpoint/2010/main" val="223140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CI/CD Process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pic>
        <p:nvPicPr>
          <p:cNvPr id="1026" name="Picture 2" descr="The CI/CD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759" y="1406880"/>
            <a:ext cx="573405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9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a:lnSpc>
                <a:spcPct val="150000"/>
              </a:lnSpc>
            </a:pPr>
            <a:r>
              <a:rPr lang="en-US" dirty="0"/>
              <a:t>Why we need Continuous Integration?</a:t>
            </a:r>
          </a:p>
          <a:p>
            <a:pPr>
              <a:lnSpc>
                <a:spcPct val="150000"/>
              </a:lnSpc>
            </a:pPr>
            <a:r>
              <a:rPr lang="en-US" dirty="0"/>
              <a:t>What is Continuous Integration?</a:t>
            </a:r>
          </a:p>
          <a:p>
            <a:pPr>
              <a:lnSpc>
                <a:spcPct val="150000"/>
              </a:lnSpc>
            </a:pPr>
            <a:r>
              <a:rPr lang="en-US" dirty="0"/>
              <a:t>Continuous Integration, Delivery, and Deployment</a:t>
            </a:r>
          </a:p>
          <a:p>
            <a:pPr>
              <a:lnSpc>
                <a:spcPct val="150000"/>
              </a:lnSpc>
            </a:pPr>
            <a:r>
              <a:rPr lang="en-US" dirty="0"/>
              <a:t>What is Jenkins?</a:t>
            </a:r>
          </a:p>
          <a:p>
            <a:pPr>
              <a:lnSpc>
                <a:spcPct val="150000"/>
              </a:lnSpc>
            </a:pPr>
            <a:r>
              <a:rPr lang="en-US" dirty="0" smtClean="0"/>
              <a:t>Testing Strategies</a:t>
            </a:r>
          </a:p>
          <a:p>
            <a:pPr>
              <a:lnSpc>
                <a:spcPct val="150000"/>
              </a:lnSpc>
            </a:pPr>
            <a:r>
              <a:rPr lang="en-US" dirty="0"/>
              <a:t>Test Automation Case Study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79298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CI/CD Process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pic>
        <p:nvPicPr>
          <p:cNvPr id="5" name="Picture 2" descr="Continuous Integration in Dev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27" y="1664209"/>
            <a:ext cx="5467985" cy="35371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is CI/CD pipeline in DevOps? | by Shormistha Chatterjee | TechVariable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308" y="1918311"/>
            <a:ext cx="57340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9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Continuous Integration, Delivery, and Deployment</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165380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2290-1E01-4D87-9328-3649284E4B3E}"/>
              </a:ext>
            </a:extLst>
          </p:cNvPr>
          <p:cNvSpPr>
            <a:spLocks noGrp="1"/>
          </p:cNvSpPr>
          <p:nvPr>
            <p:ph type="title"/>
          </p:nvPr>
        </p:nvSpPr>
        <p:spPr/>
        <p:txBody>
          <a:bodyPr>
            <a:normAutofit fontScale="90000"/>
          </a:bodyPr>
          <a:lstStyle/>
          <a:p>
            <a:r>
              <a:rPr lang="en-US" dirty="0"/>
              <a:t>Continuous Integration, Delivery, and Deployment</a:t>
            </a:r>
          </a:p>
        </p:txBody>
      </p:sp>
      <p:sp>
        <p:nvSpPr>
          <p:cNvPr id="3" name="Content Placeholder 2">
            <a:extLst>
              <a:ext uri="{FF2B5EF4-FFF2-40B4-BE49-F238E27FC236}">
                <a16:creationId xmlns:a16="http://schemas.microsoft.com/office/drawing/2014/main" id="{C17AE067-360C-4CD2-A880-2045F3C69D0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C8CBAD6-0D0E-414A-BB15-701A0488C951}"/>
              </a:ext>
            </a:extLst>
          </p:cNvPr>
          <p:cNvSpPr>
            <a:spLocks noGrp="1"/>
          </p:cNvSpPr>
          <p:nvPr>
            <p:ph type="sldNum" sz="quarter" idx="12"/>
          </p:nvPr>
        </p:nvSpPr>
        <p:spPr/>
        <p:txBody>
          <a:bodyPr/>
          <a:lstStyle/>
          <a:p>
            <a:fld id="{B8DACC02-A2BD-4578-8E03-6D891060A695}" type="slidenum">
              <a:rPr lang="en-US" smtClean="0"/>
              <a:pPr/>
              <a:t>22</a:t>
            </a:fld>
            <a:endParaRPr lang="en-US" dirty="0"/>
          </a:p>
        </p:txBody>
      </p:sp>
      <p:pic>
        <p:nvPicPr>
          <p:cNvPr id="5122" name="Picture 2" descr="Continuous_Integration_Deployment_and_Delivery">
            <a:extLst>
              <a:ext uri="{FF2B5EF4-FFF2-40B4-BE49-F238E27FC236}">
                <a16:creationId xmlns:a16="http://schemas.microsoft.com/office/drawing/2014/main" id="{F050F375-0B5B-44FC-B733-0660E9D2A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342" y="1406880"/>
            <a:ext cx="9267316" cy="499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9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Integration, Delivery, and Deployment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pic>
        <p:nvPicPr>
          <p:cNvPr id="2050" name="Picture 2" descr="Continuous integration vs continuous delivery vs continuous deployment diagram showing differences between appro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391" y="1551075"/>
            <a:ext cx="66675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99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Integration, Delivery, and Deployment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pic>
        <p:nvPicPr>
          <p:cNvPr id="1026" name="Picture 2" descr="Differences between continuous integration, continuous delivery, and continuous de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60" y="1127681"/>
            <a:ext cx="10187233" cy="573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Integration, Delivery, and Deployment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pic>
        <p:nvPicPr>
          <p:cNvPr id="1026" name="Picture 2" descr="continuous-deployment-delivery1"/>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b="17342"/>
          <a:stretch/>
        </p:blipFill>
        <p:spPr bwMode="auto">
          <a:xfrm>
            <a:off x="700964" y="1780762"/>
            <a:ext cx="11036681" cy="399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552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46D6-4E79-4873-B9DD-CFBF4FE11357}"/>
              </a:ext>
            </a:extLst>
          </p:cNvPr>
          <p:cNvSpPr>
            <a:spLocks noGrp="1"/>
          </p:cNvSpPr>
          <p:nvPr>
            <p:ph type="title"/>
          </p:nvPr>
        </p:nvSpPr>
        <p:spPr/>
        <p:txBody>
          <a:bodyPr/>
          <a:lstStyle/>
          <a:p>
            <a:r>
              <a:rPr lang="en-US" dirty="0"/>
              <a:t>Continuous Delivery</a:t>
            </a:r>
          </a:p>
        </p:txBody>
      </p:sp>
      <p:sp>
        <p:nvSpPr>
          <p:cNvPr id="3" name="Content Placeholder 2">
            <a:extLst>
              <a:ext uri="{FF2B5EF4-FFF2-40B4-BE49-F238E27FC236}">
                <a16:creationId xmlns:a16="http://schemas.microsoft.com/office/drawing/2014/main" id="{688C58F5-EBF4-4CCF-8207-6C52331A5256}"/>
              </a:ext>
            </a:extLst>
          </p:cNvPr>
          <p:cNvSpPr>
            <a:spLocks noGrp="1"/>
          </p:cNvSpPr>
          <p:nvPr>
            <p:ph idx="1"/>
          </p:nvPr>
        </p:nvSpPr>
        <p:spPr/>
        <p:txBody>
          <a:bodyPr>
            <a:normAutofit/>
          </a:bodyPr>
          <a:lstStyle/>
          <a:p>
            <a:r>
              <a:rPr lang="en-US" dirty="0"/>
              <a:t>It is an extension of continuous integration to ensure new changes can be released quickly.</a:t>
            </a:r>
          </a:p>
          <a:p>
            <a:r>
              <a:rPr lang="en-US" dirty="0"/>
              <a:t>It is a practice that refers to the building, testing, and delivering improvements to the software code. </a:t>
            </a:r>
          </a:p>
          <a:p>
            <a:r>
              <a:rPr lang="en-US" dirty="0"/>
              <a:t>Automated testing and release process, and any deployment can occur at any time with just one click of a button.</a:t>
            </a:r>
          </a:p>
          <a:p>
            <a:r>
              <a:rPr lang="en-US" dirty="0"/>
              <a:t>Gives the power to decide whether to make the releases daily, weekly, or whenever the business requires it.</a:t>
            </a:r>
          </a:p>
        </p:txBody>
      </p:sp>
      <p:sp>
        <p:nvSpPr>
          <p:cNvPr id="4" name="Slide Number Placeholder 3">
            <a:extLst>
              <a:ext uri="{FF2B5EF4-FFF2-40B4-BE49-F238E27FC236}">
                <a16:creationId xmlns:a16="http://schemas.microsoft.com/office/drawing/2014/main" id="{CA243D8E-D4EB-47F4-A7FE-DA93C298101A}"/>
              </a:ext>
            </a:extLst>
          </p:cNvPr>
          <p:cNvSpPr>
            <a:spLocks noGrp="1"/>
          </p:cNvSpPr>
          <p:nvPr>
            <p:ph type="sldNum" sz="quarter" idx="12"/>
          </p:nvPr>
        </p:nvSpPr>
        <p:spPr/>
        <p:txBody>
          <a:bodyPr/>
          <a:lstStyle/>
          <a:p>
            <a:fld id="{B8DACC02-A2BD-4578-8E03-6D891060A695}" type="slidenum">
              <a:rPr lang="en-US" smtClean="0"/>
              <a:pPr/>
              <a:t>26</a:t>
            </a:fld>
            <a:endParaRPr lang="en-US" dirty="0"/>
          </a:p>
        </p:txBody>
      </p:sp>
      <p:pic>
        <p:nvPicPr>
          <p:cNvPr id="6146" name="Picture 2" descr="Contnuous_Delivery">
            <a:extLst>
              <a:ext uri="{FF2B5EF4-FFF2-40B4-BE49-F238E27FC236}">
                <a16:creationId xmlns:a16="http://schemas.microsoft.com/office/drawing/2014/main" id="{9AABDA9B-679A-4887-9843-D5C0168FD1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908" y="4690548"/>
            <a:ext cx="5451701" cy="180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0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2733-1ECB-4C89-8DB0-E320BC952583}"/>
              </a:ext>
            </a:extLst>
          </p:cNvPr>
          <p:cNvSpPr>
            <a:spLocks noGrp="1"/>
          </p:cNvSpPr>
          <p:nvPr>
            <p:ph type="title"/>
          </p:nvPr>
        </p:nvSpPr>
        <p:spPr/>
        <p:txBody>
          <a:bodyPr/>
          <a:lstStyle/>
          <a:p>
            <a:r>
              <a:rPr lang="en-US" dirty="0"/>
              <a:t>Continuous Deployment</a:t>
            </a:r>
          </a:p>
        </p:txBody>
      </p:sp>
      <p:sp>
        <p:nvSpPr>
          <p:cNvPr id="3" name="Content Placeholder 2">
            <a:extLst>
              <a:ext uri="{FF2B5EF4-FFF2-40B4-BE49-F238E27FC236}">
                <a16:creationId xmlns:a16="http://schemas.microsoft.com/office/drawing/2014/main" id="{5A3C2B64-79F9-47AC-AB46-2B9081750C3C}"/>
              </a:ext>
            </a:extLst>
          </p:cNvPr>
          <p:cNvSpPr>
            <a:spLocks noGrp="1"/>
          </p:cNvSpPr>
          <p:nvPr>
            <p:ph idx="1"/>
          </p:nvPr>
        </p:nvSpPr>
        <p:spPr/>
        <p:txBody>
          <a:bodyPr>
            <a:normAutofit/>
          </a:bodyPr>
          <a:lstStyle/>
          <a:p>
            <a:r>
              <a:rPr lang="en-US" dirty="0"/>
              <a:t>Continuous Deployment is an extension of continuous integration. </a:t>
            </a:r>
          </a:p>
          <a:p>
            <a:r>
              <a:rPr lang="en-US" dirty="0"/>
              <a:t>It targets to reduce the time between development team writing one new line of code and using it in production.</a:t>
            </a:r>
          </a:p>
          <a:p>
            <a:r>
              <a:rPr lang="en-US" dirty="0"/>
              <a:t>Benefits of Continuous Deployment:</a:t>
            </a:r>
          </a:p>
          <a:p>
            <a:pPr lvl="1"/>
            <a:r>
              <a:rPr lang="en-US" dirty="0"/>
              <a:t>Faster return on investment for each feature as it gets developed</a:t>
            </a:r>
          </a:p>
          <a:p>
            <a:pPr lvl="1"/>
            <a:r>
              <a:rPr lang="en-US" dirty="0"/>
              <a:t>Faster feedback from end users on each new feature as it is released to production</a:t>
            </a:r>
          </a:p>
        </p:txBody>
      </p:sp>
      <p:sp>
        <p:nvSpPr>
          <p:cNvPr id="4" name="Slide Number Placeholder 3">
            <a:extLst>
              <a:ext uri="{FF2B5EF4-FFF2-40B4-BE49-F238E27FC236}">
                <a16:creationId xmlns:a16="http://schemas.microsoft.com/office/drawing/2014/main" id="{CDD9DFEA-4042-43D4-BB9B-672511F80AE6}"/>
              </a:ext>
            </a:extLst>
          </p:cNvPr>
          <p:cNvSpPr>
            <a:spLocks noGrp="1"/>
          </p:cNvSpPr>
          <p:nvPr>
            <p:ph type="sldNum" sz="quarter" idx="12"/>
          </p:nvPr>
        </p:nvSpPr>
        <p:spPr/>
        <p:txBody>
          <a:bodyPr/>
          <a:lstStyle/>
          <a:p>
            <a:fld id="{B8DACC02-A2BD-4578-8E03-6D891060A695}" type="slidenum">
              <a:rPr lang="en-US" smtClean="0"/>
              <a:pPr/>
              <a:t>27</a:t>
            </a:fld>
            <a:endParaRPr lang="en-US" dirty="0"/>
          </a:p>
        </p:txBody>
      </p:sp>
      <p:pic>
        <p:nvPicPr>
          <p:cNvPr id="7170" name="Picture 2" descr="Contnuous_Deployment">
            <a:extLst>
              <a:ext uri="{FF2B5EF4-FFF2-40B4-BE49-F238E27FC236}">
                <a16:creationId xmlns:a16="http://schemas.microsoft.com/office/drawing/2014/main" id="{286B3A4A-2D98-499A-AFE2-8C22E313D4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7979" y="4680303"/>
            <a:ext cx="5193234" cy="167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14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9B90-089E-4100-A5C9-5A2B7CC761C4}"/>
              </a:ext>
            </a:extLst>
          </p:cNvPr>
          <p:cNvSpPr>
            <a:spLocks noGrp="1"/>
          </p:cNvSpPr>
          <p:nvPr>
            <p:ph type="title"/>
          </p:nvPr>
        </p:nvSpPr>
        <p:spPr/>
        <p:txBody>
          <a:bodyPr/>
          <a:lstStyle/>
          <a:p>
            <a:r>
              <a:rPr lang="en-US" dirty="0"/>
              <a:t>Phases Features</a:t>
            </a:r>
          </a:p>
        </p:txBody>
      </p:sp>
      <p:sp>
        <p:nvSpPr>
          <p:cNvPr id="3" name="Content Placeholder 2">
            <a:extLst>
              <a:ext uri="{FF2B5EF4-FFF2-40B4-BE49-F238E27FC236}">
                <a16:creationId xmlns:a16="http://schemas.microsoft.com/office/drawing/2014/main" id="{DD82B421-D343-485F-9985-1FC8BBE7F60F}"/>
              </a:ext>
            </a:extLst>
          </p:cNvPr>
          <p:cNvSpPr>
            <a:spLocks noGrp="1"/>
          </p:cNvSpPr>
          <p:nvPr>
            <p:ph idx="1"/>
          </p:nvPr>
        </p:nvSpPr>
        <p:spPr/>
        <p:txBody>
          <a:bodyPr/>
          <a:lstStyle/>
          <a:p>
            <a:r>
              <a:rPr lang="en-US" dirty="0"/>
              <a:t>Continuous Integration </a:t>
            </a:r>
          </a:p>
          <a:p>
            <a:pPr lvl="1"/>
            <a:r>
              <a:rPr lang="en-US" dirty="0"/>
              <a:t>Automated tests make sure that the bugs are captured in the early phases, and fewer bugs reach the production phase. </a:t>
            </a:r>
          </a:p>
          <a:p>
            <a:pPr lvl="1"/>
            <a:r>
              <a:rPr lang="en-US" dirty="0"/>
              <a:t>After the issues are resolved efficiently, it becomes easy to build the release.</a:t>
            </a:r>
          </a:p>
          <a:p>
            <a:pPr lvl="1"/>
            <a:r>
              <a:rPr lang="en-US" dirty="0"/>
              <a:t>Developers are alerted when they break any build, so they have to rebuild and fix the build before moving forth on to the next task.</a:t>
            </a:r>
          </a:p>
          <a:p>
            <a:pPr lvl="1"/>
            <a:r>
              <a:rPr lang="en-US" dirty="0"/>
              <a:t>Can run </a:t>
            </a:r>
            <a:r>
              <a:rPr lang="en-US"/>
              <a:t>multiple </a:t>
            </a:r>
            <a:r>
              <a:rPr lang="en-US" smtClean="0"/>
              <a:t>tests </a:t>
            </a:r>
            <a:r>
              <a:rPr lang="en-US" dirty="0"/>
              <a:t>within seconds which reduces the costs for testing excessively.</a:t>
            </a:r>
          </a:p>
          <a:p>
            <a:pPr lvl="1"/>
            <a:r>
              <a:rPr lang="en-US" dirty="0"/>
              <a:t>Allow more time to be spent in the improvement of quality.</a:t>
            </a:r>
          </a:p>
          <a:p>
            <a:endParaRPr lang="en-US" dirty="0"/>
          </a:p>
        </p:txBody>
      </p:sp>
      <p:sp>
        <p:nvSpPr>
          <p:cNvPr id="4" name="Slide Number Placeholder 3">
            <a:extLst>
              <a:ext uri="{FF2B5EF4-FFF2-40B4-BE49-F238E27FC236}">
                <a16:creationId xmlns:a16="http://schemas.microsoft.com/office/drawing/2014/main" id="{EF542C52-77F6-47BA-8AFE-CB1A46F431FA}"/>
              </a:ext>
            </a:extLst>
          </p:cNvPr>
          <p:cNvSpPr>
            <a:spLocks noGrp="1"/>
          </p:cNvSpPr>
          <p:nvPr>
            <p:ph type="sldNum" sz="quarter" idx="12"/>
          </p:nvPr>
        </p:nvSpPr>
        <p:spPr/>
        <p:txBody>
          <a:bodyPr/>
          <a:lstStyle/>
          <a:p>
            <a:fld id="{B8DACC02-A2BD-4578-8E03-6D891060A695}" type="slidenum">
              <a:rPr lang="en-US" smtClean="0"/>
              <a:pPr/>
              <a:t>28</a:t>
            </a:fld>
            <a:endParaRPr lang="en-US" dirty="0"/>
          </a:p>
        </p:txBody>
      </p:sp>
      <p:pic>
        <p:nvPicPr>
          <p:cNvPr id="8194" name="Picture 2" descr="Continuous_Integration_features">
            <a:extLst>
              <a:ext uri="{FF2B5EF4-FFF2-40B4-BE49-F238E27FC236}">
                <a16:creationId xmlns:a16="http://schemas.microsoft.com/office/drawing/2014/main" id="{736F1488-0498-4844-9766-5BF90FD80B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7261" y="4714714"/>
            <a:ext cx="1472812" cy="147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7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9B90-089E-4100-A5C9-5A2B7CC761C4}"/>
              </a:ext>
            </a:extLst>
          </p:cNvPr>
          <p:cNvSpPr>
            <a:spLocks noGrp="1"/>
          </p:cNvSpPr>
          <p:nvPr>
            <p:ph type="title"/>
          </p:nvPr>
        </p:nvSpPr>
        <p:spPr/>
        <p:txBody>
          <a:bodyPr/>
          <a:lstStyle/>
          <a:p>
            <a:r>
              <a:rPr lang="en-US" dirty="0"/>
              <a:t>Phases Features</a:t>
            </a:r>
          </a:p>
        </p:txBody>
      </p:sp>
      <p:sp>
        <p:nvSpPr>
          <p:cNvPr id="3" name="Content Placeholder 2">
            <a:extLst>
              <a:ext uri="{FF2B5EF4-FFF2-40B4-BE49-F238E27FC236}">
                <a16:creationId xmlns:a16="http://schemas.microsoft.com/office/drawing/2014/main" id="{DD82B421-D343-485F-9985-1FC8BBE7F60F}"/>
              </a:ext>
            </a:extLst>
          </p:cNvPr>
          <p:cNvSpPr>
            <a:spLocks noGrp="1"/>
          </p:cNvSpPr>
          <p:nvPr>
            <p:ph idx="1"/>
          </p:nvPr>
        </p:nvSpPr>
        <p:spPr/>
        <p:txBody>
          <a:bodyPr/>
          <a:lstStyle/>
          <a:p>
            <a:r>
              <a:rPr lang="en-US" dirty="0"/>
              <a:t>Continuous Delivery</a:t>
            </a:r>
          </a:p>
          <a:p>
            <a:pPr lvl="1"/>
            <a:r>
              <a:rPr lang="en-US" dirty="0"/>
              <a:t>The process of deploying software is no more complex, and now the team does not need to spend a lot of time preparing the release anymore.</a:t>
            </a:r>
          </a:p>
          <a:p>
            <a:pPr lvl="1"/>
            <a:r>
              <a:rPr lang="en-US" dirty="0"/>
              <a:t>The releases can be made more frequently, this in turn speeds up the feedback loop with the customers.</a:t>
            </a:r>
          </a:p>
          <a:p>
            <a:pPr lvl="1"/>
            <a:r>
              <a:rPr lang="en-US" dirty="0"/>
              <a:t>The iterations in the case of the process become faster.</a:t>
            </a:r>
          </a:p>
        </p:txBody>
      </p:sp>
      <p:sp>
        <p:nvSpPr>
          <p:cNvPr id="4" name="Slide Number Placeholder 3">
            <a:extLst>
              <a:ext uri="{FF2B5EF4-FFF2-40B4-BE49-F238E27FC236}">
                <a16:creationId xmlns:a16="http://schemas.microsoft.com/office/drawing/2014/main" id="{EF542C52-77F6-47BA-8AFE-CB1A46F431FA}"/>
              </a:ext>
            </a:extLst>
          </p:cNvPr>
          <p:cNvSpPr>
            <a:spLocks noGrp="1"/>
          </p:cNvSpPr>
          <p:nvPr>
            <p:ph type="sldNum" sz="quarter" idx="12"/>
          </p:nvPr>
        </p:nvSpPr>
        <p:spPr/>
        <p:txBody>
          <a:bodyPr/>
          <a:lstStyle/>
          <a:p>
            <a:fld id="{B8DACC02-A2BD-4578-8E03-6D891060A695}" type="slidenum">
              <a:rPr lang="en-US" smtClean="0"/>
              <a:pPr/>
              <a:t>29</a:t>
            </a:fld>
            <a:endParaRPr lang="en-US" dirty="0"/>
          </a:p>
        </p:txBody>
      </p:sp>
      <p:pic>
        <p:nvPicPr>
          <p:cNvPr id="9218" name="Picture 2" descr="Continuous_Delivery_features">
            <a:extLst>
              <a:ext uri="{FF2B5EF4-FFF2-40B4-BE49-F238E27FC236}">
                <a16:creationId xmlns:a16="http://schemas.microsoft.com/office/drawing/2014/main" id="{0460E85D-DC97-47FA-ACD2-84092F10D0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101" y="4698976"/>
            <a:ext cx="1793899" cy="179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4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Continuous Integration?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3</a:t>
            </a:fld>
            <a:endParaRPr lang="en-US"/>
          </a:p>
        </p:txBody>
      </p:sp>
    </p:spTree>
    <p:extLst>
      <p:ext uri="{BB962C8B-B14F-4D97-AF65-F5344CB8AC3E}">
        <p14:creationId xmlns:p14="http://schemas.microsoft.com/office/powerpoint/2010/main" val="3903997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9B90-089E-4100-A5C9-5A2B7CC761C4}"/>
              </a:ext>
            </a:extLst>
          </p:cNvPr>
          <p:cNvSpPr>
            <a:spLocks noGrp="1"/>
          </p:cNvSpPr>
          <p:nvPr>
            <p:ph type="title"/>
          </p:nvPr>
        </p:nvSpPr>
        <p:spPr/>
        <p:txBody>
          <a:bodyPr/>
          <a:lstStyle/>
          <a:p>
            <a:r>
              <a:rPr lang="en-US" dirty="0"/>
              <a:t>Phases Features</a:t>
            </a:r>
          </a:p>
        </p:txBody>
      </p:sp>
      <p:sp>
        <p:nvSpPr>
          <p:cNvPr id="3" name="Content Placeholder 2">
            <a:extLst>
              <a:ext uri="{FF2B5EF4-FFF2-40B4-BE49-F238E27FC236}">
                <a16:creationId xmlns:a16="http://schemas.microsoft.com/office/drawing/2014/main" id="{DD82B421-D343-485F-9985-1FC8BBE7F60F}"/>
              </a:ext>
            </a:extLst>
          </p:cNvPr>
          <p:cNvSpPr>
            <a:spLocks noGrp="1"/>
          </p:cNvSpPr>
          <p:nvPr>
            <p:ph idx="1"/>
          </p:nvPr>
        </p:nvSpPr>
        <p:spPr/>
        <p:txBody>
          <a:bodyPr/>
          <a:lstStyle/>
          <a:p>
            <a:r>
              <a:rPr lang="en-US" dirty="0"/>
              <a:t>Continuous Deployment </a:t>
            </a:r>
          </a:p>
          <a:p>
            <a:pPr lvl="1"/>
            <a:r>
              <a:rPr lang="en-US" dirty="0"/>
              <a:t>There is no need to stop the development for releases anymore, as the entire deployment process is now automated. </a:t>
            </a:r>
          </a:p>
          <a:p>
            <a:pPr lvl="1"/>
            <a:r>
              <a:rPr lang="en-US" dirty="0"/>
              <a:t>The release process is less prone to risks and is easily fixable in the case of any issues, as only the small batches of changes are deployed.</a:t>
            </a:r>
          </a:p>
          <a:p>
            <a:pPr lvl="1"/>
            <a:r>
              <a:rPr lang="en-US" dirty="0"/>
              <a:t>There is a continuous chain of improvements in quality with every passing day. The process of development now does not take long durations like a month or a year.</a:t>
            </a:r>
          </a:p>
          <a:p>
            <a:endParaRPr lang="en-US" dirty="0"/>
          </a:p>
        </p:txBody>
      </p:sp>
      <p:sp>
        <p:nvSpPr>
          <p:cNvPr id="4" name="Slide Number Placeholder 3">
            <a:extLst>
              <a:ext uri="{FF2B5EF4-FFF2-40B4-BE49-F238E27FC236}">
                <a16:creationId xmlns:a16="http://schemas.microsoft.com/office/drawing/2014/main" id="{EF542C52-77F6-47BA-8AFE-CB1A46F431FA}"/>
              </a:ext>
            </a:extLst>
          </p:cNvPr>
          <p:cNvSpPr>
            <a:spLocks noGrp="1"/>
          </p:cNvSpPr>
          <p:nvPr>
            <p:ph type="sldNum" sz="quarter" idx="12"/>
          </p:nvPr>
        </p:nvSpPr>
        <p:spPr/>
        <p:txBody>
          <a:bodyPr/>
          <a:lstStyle/>
          <a:p>
            <a:fld id="{B8DACC02-A2BD-4578-8E03-6D891060A695}" type="slidenum">
              <a:rPr lang="en-US" smtClean="0"/>
              <a:pPr/>
              <a:t>30</a:t>
            </a:fld>
            <a:endParaRPr lang="en-US" dirty="0"/>
          </a:p>
        </p:txBody>
      </p:sp>
      <p:pic>
        <p:nvPicPr>
          <p:cNvPr id="10242" name="Picture 2" descr="Continuous_Deployment_features">
            <a:extLst>
              <a:ext uri="{FF2B5EF4-FFF2-40B4-BE49-F238E27FC236}">
                <a16:creationId xmlns:a16="http://schemas.microsoft.com/office/drawing/2014/main" id="{E89090A5-F859-4F5A-83A9-85D611AD8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823" y="4626746"/>
            <a:ext cx="1696177" cy="169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00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8E7E-319F-4DF4-BD71-89C71D062734}"/>
              </a:ext>
            </a:extLst>
          </p:cNvPr>
          <p:cNvSpPr>
            <a:spLocks noGrp="1"/>
          </p:cNvSpPr>
          <p:nvPr>
            <p:ph type="title"/>
          </p:nvPr>
        </p:nvSpPr>
        <p:spPr/>
        <p:txBody>
          <a:bodyPr>
            <a:normAutofit fontScale="90000"/>
          </a:bodyPr>
          <a:lstStyle/>
          <a:p>
            <a:r>
              <a:rPr lang="en-US" dirty="0"/>
              <a:t>Continuous Delivery Vs. Continuous Deployment</a:t>
            </a:r>
          </a:p>
        </p:txBody>
      </p:sp>
      <p:graphicFrame>
        <p:nvGraphicFramePr>
          <p:cNvPr id="5" name="Content Placeholder 4">
            <a:extLst>
              <a:ext uri="{FF2B5EF4-FFF2-40B4-BE49-F238E27FC236}">
                <a16:creationId xmlns:a16="http://schemas.microsoft.com/office/drawing/2014/main" id="{96F92530-6806-4D66-B9B8-4A49AF817A91}"/>
              </a:ext>
            </a:extLst>
          </p:cNvPr>
          <p:cNvGraphicFramePr>
            <a:graphicFrameLocks noGrp="1"/>
          </p:cNvGraphicFramePr>
          <p:nvPr>
            <p:ph idx="1"/>
            <p:extLst>
              <p:ext uri="{D42A27DB-BD31-4B8C-83A1-F6EECF244321}">
                <p14:modId xmlns:p14="http://schemas.microsoft.com/office/powerpoint/2010/main" val="3493304175"/>
              </p:ext>
            </p:extLst>
          </p:nvPr>
        </p:nvGraphicFramePr>
        <p:xfrm>
          <a:off x="439750" y="1533457"/>
          <a:ext cx="11037251" cy="4774992"/>
        </p:xfrm>
        <a:graphic>
          <a:graphicData uri="http://schemas.openxmlformats.org/drawingml/2006/table">
            <a:tbl>
              <a:tblPr>
                <a:tableStyleId>{BC89EF96-8CEA-46FF-86C4-4CE0E7609802}</a:tableStyleId>
              </a:tblPr>
              <a:tblGrid>
                <a:gridCol w="1672969">
                  <a:extLst>
                    <a:ext uri="{9D8B030D-6E8A-4147-A177-3AD203B41FA5}">
                      <a16:colId xmlns:a16="http://schemas.microsoft.com/office/drawing/2014/main" val="3464376509"/>
                    </a:ext>
                  </a:extLst>
                </a:gridCol>
                <a:gridCol w="4682141">
                  <a:extLst>
                    <a:ext uri="{9D8B030D-6E8A-4147-A177-3AD203B41FA5}">
                      <a16:colId xmlns:a16="http://schemas.microsoft.com/office/drawing/2014/main" val="1874284698"/>
                    </a:ext>
                  </a:extLst>
                </a:gridCol>
                <a:gridCol w="4682141">
                  <a:extLst>
                    <a:ext uri="{9D8B030D-6E8A-4147-A177-3AD203B41FA5}">
                      <a16:colId xmlns:a16="http://schemas.microsoft.com/office/drawing/2014/main" val="1393041161"/>
                    </a:ext>
                  </a:extLst>
                </a:gridCol>
              </a:tblGrid>
              <a:tr h="341703">
                <a:tc>
                  <a:txBody>
                    <a:bodyPr/>
                    <a:lstStyle/>
                    <a:p>
                      <a:pPr algn="ctr">
                        <a:lnSpc>
                          <a:spcPct val="150000"/>
                        </a:lnSpc>
                      </a:pPr>
                      <a:endParaRPr lang="en-US" sz="2000" b="0" i="0">
                        <a:solidFill>
                          <a:schemeClr val="tx1"/>
                        </a:solidFill>
                        <a:effectLst/>
                        <a:latin typeface="Candara" panose="020E0502030303020204" pitchFamily="34" charset="0"/>
                      </a:endParaRPr>
                    </a:p>
                  </a:txBody>
                  <a:tcPr marL="25374" marR="25374" marT="33832" marB="33832" anchor="ctr"/>
                </a:tc>
                <a:tc>
                  <a:txBody>
                    <a:bodyPr/>
                    <a:lstStyle/>
                    <a:p>
                      <a:pPr algn="ctr">
                        <a:lnSpc>
                          <a:spcPct val="150000"/>
                        </a:lnSpc>
                      </a:pPr>
                      <a:r>
                        <a:rPr lang="en-US" sz="2000" b="0" dirty="0">
                          <a:solidFill>
                            <a:schemeClr val="tx1"/>
                          </a:solidFill>
                          <a:effectLst/>
                          <a:latin typeface="Candara" panose="020E0502030303020204" pitchFamily="34" charset="0"/>
                        </a:rPr>
                        <a:t>Continuous Delivery</a:t>
                      </a:r>
                      <a:endParaRPr lang="en-US" sz="2000" b="0" i="0" dirty="0">
                        <a:solidFill>
                          <a:schemeClr val="tx1"/>
                        </a:solidFill>
                        <a:effectLst/>
                        <a:latin typeface="Candara" panose="020E0502030303020204" pitchFamily="34" charset="0"/>
                      </a:endParaRPr>
                    </a:p>
                  </a:txBody>
                  <a:tcPr marL="25374" marR="25374" marT="33832" marB="33832" anchor="ctr">
                    <a:solidFill>
                      <a:srgbClr val="D5D3D5"/>
                    </a:solidFill>
                  </a:tcPr>
                </a:tc>
                <a:tc>
                  <a:txBody>
                    <a:bodyPr/>
                    <a:lstStyle/>
                    <a:p>
                      <a:pPr algn="ctr">
                        <a:lnSpc>
                          <a:spcPct val="150000"/>
                        </a:lnSpc>
                      </a:pPr>
                      <a:r>
                        <a:rPr lang="en-US" sz="2000" b="0" dirty="0">
                          <a:solidFill>
                            <a:schemeClr val="tx1"/>
                          </a:solidFill>
                          <a:effectLst/>
                          <a:latin typeface="Candara" panose="020E0502030303020204" pitchFamily="34" charset="0"/>
                        </a:rPr>
                        <a:t>Continuous Deployment</a:t>
                      </a:r>
                      <a:endParaRPr lang="en-US" sz="2000" b="0" i="0" dirty="0">
                        <a:solidFill>
                          <a:schemeClr val="tx1"/>
                        </a:solidFill>
                        <a:effectLst/>
                        <a:latin typeface="Candara" panose="020E0502030303020204" pitchFamily="34" charset="0"/>
                      </a:endParaRPr>
                    </a:p>
                  </a:txBody>
                  <a:tcPr marL="25374" marR="25374" marT="33832" marB="33832" anchor="ctr">
                    <a:solidFill>
                      <a:srgbClr val="D5D3D5"/>
                    </a:solidFill>
                  </a:tcPr>
                </a:tc>
                <a:extLst>
                  <a:ext uri="{0D108BD9-81ED-4DB2-BD59-A6C34878D82A}">
                    <a16:rowId xmlns:a16="http://schemas.microsoft.com/office/drawing/2014/main" val="1175617976"/>
                  </a:ext>
                </a:extLst>
              </a:tr>
              <a:tr h="1072473">
                <a:tc>
                  <a:txBody>
                    <a:bodyPr/>
                    <a:lstStyle/>
                    <a:p>
                      <a:pPr algn="ctr">
                        <a:lnSpc>
                          <a:spcPct val="150000"/>
                        </a:lnSpc>
                      </a:pPr>
                      <a:r>
                        <a:rPr lang="en-US" sz="2000" b="0" dirty="0">
                          <a:solidFill>
                            <a:schemeClr val="tx1"/>
                          </a:solidFill>
                          <a:effectLst/>
                          <a:latin typeface="Candara" panose="020E0502030303020204" pitchFamily="34" charset="0"/>
                        </a:rPr>
                        <a:t>Definition</a:t>
                      </a:r>
                      <a:endParaRPr lang="en-US" sz="2000" b="0" i="0" dirty="0">
                        <a:solidFill>
                          <a:schemeClr val="tx1"/>
                        </a:solidFill>
                        <a:effectLst/>
                        <a:latin typeface="Candara" panose="020E0502030303020204" pitchFamily="34" charset="0"/>
                      </a:endParaRPr>
                    </a:p>
                  </a:txBody>
                  <a:tcPr marL="25374" marR="25374" marT="33832" marB="33832" anchor="ctr">
                    <a:solidFill>
                      <a:srgbClr val="D5D3D5"/>
                    </a:solidFill>
                  </a:tcPr>
                </a:tc>
                <a:tc>
                  <a:txBody>
                    <a:bodyPr/>
                    <a:lstStyle/>
                    <a:p>
                      <a:pPr algn="l">
                        <a:lnSpc>
                          <a:spcPct val="150000"/>
                        </a:lnSpc>
                      </a:pPr>
                      <a:r>
                        <a:rPr lang="en-US" sz="2000" b="0" dirty="0">
                          <a:solidFill>
                            <a:schemeClr val="tx1"/>
                          </a:solidFill>
                          <a:effectLst/>
                          <a:latin typeface="Candara" panose="020E0502030303020204" pitchFamily="34" charset="0"/>
                        </a:rPr>
                        <a:t>Continuous Delivery is a software engineering practice where the code changes are prepared to be released.</a:t>
                      </a:r>
                      <a:endParaRPr lang="en-US" sz="2000" b="0" i="0" dirty="0">
                        <a:solidFill>
                          <a:schemeClr val="tx1"/>
                        </a:solidFill>
                        <a:effectLst/>
                        <a:latin typeface="Candara" panose="020E0502030303020204" pitchFamily="34" charset="0"/>
                      </a:endParaRPr>
                    </a:p>
                  </a:txBody>
                  <a:tcPr marL="25374" marR="25374" marT="33832" marB="33832" anchor="ctr"/>
                </a:tc>
                <a:tc>
                  <a:txBody>
                    <a:bodyPr/>
                    <a:lstStyle/>
                    <a:p>
                      <a:pPr algn="l">
                        <a:lnSpc>
                          <a:spcPct val="150000"/>
                        </a:lnSpc>
                      </a:pPr>
                      <a:r>
                        <a:rPr lang="en-US" sz="2000" b="0" dirty="0">
                          <a:solidFill>
                            <a:schemeClr val="tx1"/>
                          </a:solidFill>
                          <a:effectLst/>
                          <a:latin typeface="Candara" panose="020E0502030303020204" pitchFamily="34" charset="0"/>
                        </a:rPr>
                        <a:t>Continuous Deployment aims at continuously releasing the code changes into the production environment.</a:t>
                      </a:r>
                      <a:endParaRPr lang="en-US" sz="2000" b="0" i="0" dirty="0">
                        <a:solidFill>
                          <a:schemeClr val="tx1"/>
                        </a:solidFill>
                        <a:effectLst/>
                        <a:latin typeface="Candara" panose="020E0502030303020204" pitchFamily="34" charset="0"/>
                      </a:endParaRPr>
                    </a:p>
                  </a:txBody>
                  <a:tcPr marL="25374" marR="25374" marT="33832" marB="33832" anchor="ctr"/>
                </a:tc>
                <a:extLst>
                  <a:ext uri="{0D108BD9-81ED-4DB2-BD59-A6C34878D82A}">
                    <a16:rowId xmlns:a16="http://schemas.microsoft.com/office/drawing/2014/main" val="2392491347"/>
                  </a:ext>
                </a:extLst>
              </a:tr>
              <a:tr h="1620551">
                <a:tc>
                  <a:txBody>
                    <a:bodyPr/>
                    <a:lstStyle/>
                    <a:p>
                      <a:pPr algn="ctr">
                        <a:lnSpc>
                          <a:spcPct val="150000"/>
                        </a:lnSpc>
                      </a:pPr>
                      <a:r>
                        <a:rPr lang="en-US" sz="2000" b="0" dirty="0">
                          <a:solidFill>
                            <a:schemeClr val="tx1"/>
                          </a:solidFill>
                          <a:effectLst/>
                          <a:latin typeface="Candara" panose="020E0502030303020204" pitchFamily="34" charset="0"/>
                        </a:rPr>
                        <a:t>Advantages</a:t>
                      </a:r>
                      <a:endParaRPr lang="en-US" sz="2000" b="0" i="0" dirty="0">
                        <a:solidFill>
                          <a:schemeClr val="tx1"/>
                        </a:solidFill>
                        <a:effectLst/>
                        <a:latin typeface="Candara" panose="020E0502030303020204" pitchFamily="34" charset="0"/>
                      </a:endParaRPr>
                    </a:p>
                  </a:txBody>
                  <a:tcPr marL="25374" marR="25374" marT="33832" marB="33832" anchor="ctr">
                    <a:solidFill>
                      <a:srgbClr val="D5D3D5"/>
                    </a:solidFill>
                  </a:tcPr>
                </a:tc>
                <a:tc>
                  <a:txBody>
                    <a:bodyPr/>
                    <a:lstStyle/>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Frequent releases</a:t>
                      </a:r>
                    </a:p>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Releases are completed in smaller segments</a:t>
                      </a:r>
                    </a:p>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Instant responses to defects/bugs</a:t>
                      </a:r>
                    </a:p>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More stable, reliable, and comfortable releases</a:t>
                      </a:r>
                      <a:endParaRPr lang="en-US" sz="2000" b="0" i="0" dirty="0">
                        <a:solidFill>
                          <a:schemeClr val="tx1"/>
                        </a:solidFill>
                        <a:effectLst/>
                        <a:latin typeface="Candara" panose="020E0502030303020204" pitchFamily="34" charset="0"/>
                      </a:endParaRPr>
                    </a:p>
                  </a:txBody>
                  <a:tcPr marL="25374" marR="25374" marT="33832" marB="33832" anchor="ctr"/>
                </a:tc>
                <a:tc>
                  <a:txBody>
                    <a:bodyPr/>
                    <a:lstStyle/>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Completion of each deployment phase</a:t>
                      </a:r>
                    </a:p>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Quick and more reliable completion</a:t>
                      </a:r>
                    </a:p>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Automation of the entire process</a:t>
                      </a:r>
                    </a:p>
                    <a:p>
                      <a:pPr algn="l">
                        <a:lnSpc>
                          <a:spcPct val="150000"/>
                        </a:lnSpc>
                        <a:buFont typeface="Arial" panose="020B0604020202020204" pitchFamily="34" charset="0"/>
                        <a:buChar char="•"/>
                      </a:pPr>
                      <a:r>
                        <a:rPr lang="en-US" sz="2000" b="0" dirty="0">
                          <a:solidFill>
                            <a:schemeClr val="tx1"/>
                          </a:solidFill>
                          <a:effectLst/>
                          <a:latin typeface="Candara" panose="020E0502030303020204" pitchFamily="34" charset="0"/>
                        </a:rPr>
                        <a:t>Creation of the fully automated CI/CD pipeline</a:t>
                      </a:r>
                      <a:endParaRPr lang="en-US" sz="2000" b="0" i="0" dirty="0">
                        <a:solidFill>
                          <a:schemeClr val="tx1"/>
                        </a:solidFill>
                        <a:effectLst/>
                        <a:latin typeface="Candara" panose="020E0502030303020204" pitchFamily="34" charset="0"/>
                      </a:endParaRPr>
                    </a:p>
                  </a:txBody>
                  <a:tcPr marL="25374" marR="25374" marT="33832" marB="33832" anchor="ctr"/>
                </a:tc>
                <a:extLst>
                  <a:ext uri="{0D108BD9-81ED-4DB2-BD59-A6C34878D82A}">
                    <a16:rowId xmlns:a16="http://schemas.microsoft.com/office/drawing/2014/main" val="2224084544"/>
                  </a:ext>
                </a:extLst>
              </a:tr>
            </a:tbl>
          </a:graphicData>
        </a:graphic>
      </p:graphicFrame>
      <p:sp>
        <p:nvSpPr>
          <p:cNvPr id="4" name="Slide Number Placeholder 3">
            <a:extLst>
              <a:ext uri="{FF2B5EF4-FFF2-40B4-BE49-F238E27FC236}">
                <a16:creationId xmlns:a16="http://schemas.microsoft.com/office/drawing/2014/main" id="{AD7343DC-7D75-4A0A-A9B4-29692C6F7410}"/>
              </a:ext>
            </a:extLst>
          </p:cNvPr>
          <p:cNvSpPr>
            <a:spLocks noGrp="1"/>
          </p:cNvSpPr>
          <p:nvPr>
            <p:ph type="sldNum" sz="quarter" idx="12"/>
          </p:nvPr>
        </p:nvSpPr>
        <p:spPr/>
        <p:txBody>
          <a:bodyPr/>
          <a:lstStyle/>
          <a:p>
            <a:fld id="{B8DACC02-A2BD-4578-8E03-6D891060A695}" type="slidenum">
              <a:rPr lang="en-US" smtClean="0"/>
              <a:pPr/>
              <a:t>31</a:t>
            </a:fld>
            <a:endParaRPr lang="en-US" dirty="0"/>
          </a:p>
        </p:txBody>
      </p:sp>
    </p:spTree>
    <p:extLst>
      <p:ext uri="{BB962C8B-B14F-4D97-AF65-F5344CB8AC3E}">
        <p14:creationId xmlns:p14="http://schemas.microsoft.com/office/powerpoint/2010/main" val="3702898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CI/CD</a:t>
            </a:r>
          </a:p>
        </p:txBody>
      </p:sp>
      <p:sp>
        <p:nvSpPr>
          <p:cNvPr id="3" name="Content Placeholder 2"/>
          <p:cNvSpPr>
            <a:spLocks noGrp="1"/>
          </p:cNvSpPr>
          <p:nvPr>
            <p:ph idx="1"/>
          </p:nvPr>
        </p:nvSpPr>
        <p:spPr/>
        <p:txBody>
          <a:bodyPr>
            <a:normAutofit fontScale="85000" lnSpcReduction="20000"/>
          </a:bodyPr>
          <a:lstStyle/>
          <a:p>
            <a:r>
              <a:rPr lang="en-US" dirty="0" smtClean="0"/>
              <a:t>Fewer handoffs</a:t>
            </a:r>
            <a:endParaRPr lang="en-US" dirty="0"/>
          </a:p>
          <a:p>
            <a:pPr lvl="1"/>
            <a:r>
              <a:rPr lang="en-US" dirty="0" smtClean="0"/>
              <a:t>More </a:t>
            </a:r>
            <a:r>
              <a:rPr lang="en-US" dirty="0"/>
              <a:t>handoffs in your development </a:t>
            </a:r>
            <a:r>
              <a:rPr lang="en-US" dirty="0" smtClean="0"/>
              <a:t>pipeline means more </a:t>
            </a:r>
            <a:r>
              <a:rPr lang="en-US" dirty="0"/>
              <a:t>points of failure </a:t>
            </a:r>
            <a:r>
              <a:rPr lang="en-US" dirty="0" smtClean="0"/>
              <a:t>and more complexity</a:t>
            </a:r>
            <a:r>
              <a:rPr lang="en-US" dirty="0"/>
              <a:t>.</a:t>
            </a:r>
          </a:p>
          <a:p>
            <a:pPr lvl="1"/>
            <a:r>
              <a:rPr lang="en-US" dirty="0" smtClean="0"/>
              <a:t>E.g</a:t>
            </a:r>
            <a:r>
              <a:rPr lang="en-US" dirty="0"/>
              <a:t>. handoff mechanism in cellular network</a:t>
            </a:r>
          </a:p>
          <a:p>
            <a:r>
              <a:rPr lang="en-US" dirty="0" smtClean="0"/>
              <a:t>Increased </a:t>
            </a:r>
            <a:r>
              <a:rPr lang="en-US" dirty="0"/>
              <a:t>development </a:t>
            </a:r>
            <a:r>
              <a:rPr lang="en-US" dirty="0" smtClean="0"/>
              <a:t>speed</a:t>
            </a:r>
            <a:endParaRPr lang="en-US" dirty="0"/>
          </a:p>
          <a:p>
            <a:pPr lvl="1"/>
            <a:r>
              <a:rPr lang="en-US" dirty="0" smtClean="0"/>
              <a:t>All </a:t>
            </a:r>
            <a:r>
              <a:rPr lang="en-US" dirty="0"/>
              <a:t>stages of development are faster with CI/CD (due to automated processes).</a:t>
            </a:r>
          </a:p>
          <a:p>
            <a:pPr lvl="1"/>
            <a:r>
              <a:rPr lang="en-US" dirty="0" smtClean="0"/>
              <a:t>Make </a:t>
            </a:r>
            <a:r>
              <a:rPr lang="en-US" dirty="0"/>
              <a:t>every team more efficient and developers can move onto other projects confidently.</a:t>
            </a:r>
          </a:p>
          <a:p>
            <a:r>
              <a:rPr lang="en-US" dirty="0" smtClean="0"/>
              <a:t>More deployments</a:t>
            </a:r>
            <a:endParaRPr lang="en-US" dirty="0"/>
          </a:p>
          <a:p>
            <a:pPr lvl="1"/>
            <a:r>
              <a:rPr lang="en-US" dirty="0" smtClean="0"/>
              <a:t>One </a:t>
            </a:r>
            <a:r>
              <a:rPr lang="en-US" dirty="0"/>
              <a:t>deployment / month ---&gt; one deployment / few hours</a:t>
            </a:r>
          </a:p>
          <a:p>
            <a:r>
              <a:rPr lang="en-US" dirty="0" smtClean="0"/>
              <a:t>Faster </a:t>
            </a:r>
            <a:r>
              <a:rPr lang="en-US" dirty="0"/>
              <a:t>testing</a:t>
            </a:r>
          </a:p>
          <a:p>
            <a:pPr lvl="1"/>
            <a:r>
              <a:rPr lang="en-US" dirty="0" smtClean="0"/>
              <a:t>Automated </a:t>
            </a:r>
            <a:r>
              <a:rPr lang="en-US" dirty="0"/>
              <a:t>testing </a:t>
            </a:r>
            <a:r>
              <a:rPr lang="en-US" dirty="0" smtClean="0"/>
              <a:t>speeds feedback and </a:t>
            </a:r>
            <a:r>
              <a:rPr lang="en-US" dirty="0"/>
              <a:t>fail early rather than catching bugs </a:t>
            </a:r>
            <a:r>
              <a:rPr lang="en-US" dirty="0" smtClean="0"/>
              <a:t>in production </a:t>
            </a:r>
            <a:r>
              <a:rPr lang="en-US" dirty="0"/>
              <a:t>– or worse – in the final release.</a:t>
            </a:r>
          </a:p>
          <a:p>
            <a:r>
              <a:rPr lang="en-US" dirty="0" smtClean="0"/>
              <a:t>Fewer bugs</a:t>
            </a:r>
            <a:endParaRPr lang="en-US" dirty="0"/>
          </a:p>
          <a:p>
            <a:pPr lvl="1"/>
            <a:r>
              <a:rPr lang="en-US" dirty="0" smtClean="0"/>
              <a:t>With </a:t>
            </a:r>
            <a:r>
              <a:rPr lang="en-US" dirty="0"/>
              <a:t>automated testing throughout the development process, bugs are caught as they arise</a:t>
            </a:r>
          </a:p>
          <a:p>
            <a:pPr lvl="1"/>
            <a:r>
              <a:rPr lang="en-US" dirty="0" smtClean="0"/>
              <a:t>Ensures </a:t>
            </a:r>
            <a:r>
              <a:rPr lang="en-US" dirty="0"/>
              <a:t>better code quality overall and that every release works just as intended.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929069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CI/CD</a:t>
            </a:r>
          </a:p>
        </p:txBody>
      </p:sp>
      <p:sp>
        <p:nvSpPr>
          <p:cNvPr id="3" name="Content Placeholder 2"/>
          <p:cNvSpPr>
            <a:spLocks noGrp="1"/>
          </p:cNvSpPr>
          <p:nvPr>
            <p:ph idx="1"/>
          </p:nvPr>
        </p:nvSpPr>
        <p:spPr/>
        <p:txBody>
          <a:bodyPr>
            <a:normAutofit fontScale="92500" lnSpcReduction="10000"/>
          </a:bodyPr>
          <a:lstStyle/>
          <a:p>
            <a:r>
              <a:rPr lang="en-US" dirty="0" smtClean="0"/>
              <a:t>Improved compliance</a:t>
            </a:r>
            <a:endParaRPr lang="en-US" dirty="0"/>
          </a:p>
          <a:p>
            <a:pPr lvl="1"/>
            <a:r>
              <a:rPr lang="en-US" dirty="0" smtClean="0"/>
              <a:t>Automated </a:t>
            </a:r>
            <a:r>
              <a:rPr lang="en-US" dirty="0"/>
              <a:t>compliance makes it easier to complete audits and can prevent </a:t>
            </a:r>
            <a:r>
              <a:rPr lang="en-US" dirty="0" smtClean="0"/>
              <a:t>costly mistakes</a:t>
            </a:r>
            <a:r>
              <a:rPr lang="en-US" dirty="0"/>
              <a:t>.</a:t>
            </a:r>
          </a:p>
          <a:p>
            <a:pPr lvl="1"/>
            <a:r>
              <a:rPr lang="en-US" dirty="0" smtClean="0"/>
              <a:t>License </a:t>
            </a:r>
            <a:r>
              <a:rPr lang="en-US" dirty="0"/>
              <a:t>Compliance, Customized Compliance framework, Audit events/reports</a:t>
            </a:r>
          </a:p>
          <a:p>
            <a:r>
              <a:rPr lang="en-US" dirty="0" smtClean="0"/>
              <a:t>More </a:t>
            </a:r>
            <a:r>
              <a:rPr lang="en-US" dirty="0"/>
              <a:t>time to </a:t>
            </a:r>
            <a:r>
              <a:rPr lang="en-US" dirty="0" smtClean="0"/>
              <a:t>innovate</a:t>
            </a:r>
            <a:endParaRPr lang="en-US" dirty="0"/>
          </a:p>
          <a:p>
            <a:r>
              <a:rPr lang="en-US" dirty="0" smtClean="0"/>
              <a:t>Improve </a:t>
            </a:r>
            <a:r>
              <a:rPr lang="en-US" dirty="0"/>
              <a:t>developers’ </a:t>
            </a:r>
            <a:r>
              <a:rPr lang="en-US" dirty="0" smtClean="0"/>
              <a:t>confidence</a:t>
            </a:r>
            <a:endParaRPr lang="en-US" dirty="0"/>
          </a:p>
          <a:p>
            <a:pPr lvl="1"/>
            <a:r>
              <a:rPr lang="en-US" dirty="0" smtClean="0"/>
              <a:t>Developers </a:t>
            </a:r>
            <a:r>
              <a:rPr lang="en-US" dirty="0"/>
              <a:t>can work confidently and fix things quickly instead of waiting for weeks </a:t>
            </a:r>
            <a:r>
              <a:rPr lang="en-US" dirty="0" smtClean="0"/>
              <a:t>to learn </a:t>
            </a:r>
            <a:r>
              <a:rPr lang="en-US" dirty="0"/>
              <a:t>there was a bug.</a:t>
            </a:r>
          </a:p>
          <a:p>
            <a:r>
              <a:rPr lang="en-US" dirty="0" smtClean="0"/>
              <a:t>Reduced </a:t>
            </a:r>
            <a:r>
              <a:rPr lang="en-US" dirty="0"/>
              <a:t>overhead </a:t>
            </a:r>
            <a:r>
              <a:rPr lang="en-US" dirty="0" smtClean="0"/>
              <a:t>spending</a:t>
            </a:r>
            <a:endParaRPr lang="en-US" dirty="0"/>
          </a:p>
          <a:p>
            <a:pPr lvl="1"/>
            <a:r>
              <a:rPr lang="en-US" dirty="0" smtClean="0"/>
              <a:t>An </a:t>
            </a:r>
            <a:r>
              <a:rPr lang="en-US" dirty="0"/>
              <a:t>automated workflow reduces manual tasks and makes budgets more efficient.</a:t>
            </a:r>
          </a:p>
          <a:p>
            <a:r>
              <a:rPr lang="en-US" dirty="0" smtClean="0"/>
              <a:t>Consistent processes</a:t>
            </a:r>
            <a:endParaRPr lang="en-US" dirty="0"/>
          </a:p>
          <a:p>
            <a:pPr lvl="1"/>
            <a:r>
              <a:rPr lang="en-US" dirty="0" smtClean="0"/>
              <a:t>Nobody </a:t>
            </a:r>
            <a:r>
              <a:rPr lang="en-US" dirty="0"/>
              <a:t>ever forgets a step in the process.</a:t>
            </a:r>
          </a:p>
          <a:p>
            <a:pPr lvl="1"/>
            <a:r>
              <a:rPr lang="en-US" dirty="0" smtClean="0"/>
              <a:t>Builds </a:t>
            </a:r>
            <a:r>
              <a:rPr lang="en-US" dirty="0"/>
              <a:t>are more consistent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533932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 a CI/CD pipeline?</a:t>
            </a:r>
          </a:p>
        </p:txBody>
      </p:sp>
      <p:sp>
        <p:nvSpPr>
          <p:cNvPr id="3" name="Content Placeholder 2"/>
          <p:cNvSpPr>
            <a:spLocks noGrp="1"/>
          </p:cNvSpPr>
          <p:nvPr>
            <p:ph idx="1"/>
          </p:nvPr>
        </p:nvSpPr>
        <p:spPr/>
        <p:txBody>
          <a:bodyPr/>
          <a:lstStyle/>
          <a:p>
            <a:r>
              <a:rPr lang="en-US" dirty="0"/>
              <a:t>More manageable code </a:t>
            </a:r>
            <a:r>
              <a:rPr lang="en-US" dirty="0" smtClean="0"/>
              <a:t>changes</a:t>
            </a:r>
          </a:p>
          <a:p>
            <a:r>
              <a:rPr lang="en-US" dirty="0"/>
              <a:t>Quickly identifiable fault </a:t>
            </a:r>
            <a:r>
              <a:rPr lang="en-US" dirty="0" smtClean="0"/>
              <a:t>isolations</a:t>
            </a:r>
          </a:p>
          <a:p>
            <a:r>
              <a:rPr lang="en-US" dirty="0"/>
              <a:t>Better mean time to resolution (MTTR</a:t>
            </a:r>
            <a:r>
              <a:rPr lang="en-US" dirty="0" smtClean="0"/>
              <a:t>)</a:t>
            </a:r>
          </a:p>
          <a:p>
            <a:r>
              <a:rPr lang="en-US" dirty="0"/>
              <a:t>Continuous </a:t>
            </a:r>
            <a:r>
              <a:rPr lang="en-US" dirty="0" smtClean="0"/>
              <a:t>testing</a:t>
            </a:r>
          </a:p>
          <a:p>
            <a:r>
              <a:rPr lang="en-US" dirty="0"/>
              <a:t>Real-time </a:t>
            </a:r>
            <a:r>
              <a:rPr lang="en-US" dirty="0" smtClean="0"/>
              <a:t>feedback</a:t>
            </a:r>
          </a:p>
          <a:p>
            <a:r>
              <a:rPr lang="en-US" dirty="0"/>
              <a:t>Reduced risk of faulty code in production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214113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CI/CD </a:t>
            </a:r>
            <a:r>
              <a:rPr lang="en-US" dirty="0" smtClean="0"/>
              <a:t>successful?</a:t>
            </a:r>
            <a:endParaRPr lang="en-US" dirty="0"/>
          </a:p>
        </p:txBody>
      </p:sp>
      <p:sp>
        <p:nvSpPr>
          <p:cNvPr id="3" name="Content Placeholder 2"/>
          <p:cNvSpPr>
            <a:spLocks noGrp="1"/>
          </p:cNvSpPr>
          <p:nvPr>
            <p:ph idx="1"/>
          </p:nvPr>
        </p:nvSpPr>
        <p:spPr/>
        <p:txBody>
          <a:bodyPr>
            <a:normAutofit/>
          </a:bodyPr>
          <a:lstStyle/>
          <a:p>
            <a:pPr>
              <a:lnSpc>
                <a:spcPct val="150000"/>
              </a:lnSpc>
            </a:pPr>
            <a:r>
              <a:rPr lang="en-US" sz="3200" dirty="0"/>
              <a:t>Automation</a:t>
            </a:r>
          </a:p>
          <a:p>
            <a:pPr>
              <a:lnSpc>
                <a:spcPct val="150000"/>
              </a:lnSpc>
            </a:pPr>
            <a:r>
              <a:rPr lang="en-US" sz="3200" dirty="0" smtClean="0"/>
              <a:t>Transparency</a:t>
            </a:r>
            <a:endParaRPr lang="en-US" sz="3200" dirty="0"/>
          </a:p>
          <a:p>
            <a:pPr>
              <a:lnSpc>
                <a:spcPct val="150000"/>
              </a:lnSpc>
            </a:pPr>
            <a:r>
              <a:rPr lang="en-US" sz="3200" dirty="0" smtClean="0"/>
              <a:t>Speed</a:t>
            </a:r>
            <a:endParaRPr lang="en-US" sz="3200" dirty="0"/>
          </a:p>
          <a:p>
            <a:pPr>
              <a:lnSpc>
                <a:spcPct val="150000"/>
              </a:lnSpc>
            </a:pPr>
            <a:r>
              <a:rPr lang="en-US" sz="3200" dirty="0" smtClean="0"/>
              <a:t>Resilience</a:t>
            </a:r>
            <a:endParaRPr lang="en-US" sz="3200" dirty="0"/>
          </a:p>
          <a:p>
            <a:pPr>
              <a:lnSpc>
                <a:spcPct val="150000"/>
              </a:lnSpc>
            </a:pPr>
            <a:r>
              <a:rPr lang="en-US" sz="3200" dirty="0" smtClean="0"/>
              <a:t>Security</a:t>
            </a:r>
            <a:endParaRPr lang="en-US" sz="3200"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767885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Tools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pic>
        <p:nvPicPr>
          <p:cNvPr id="4098" name="Picture 2" descr="Jenkins"/>
          <p:cNvPicPr>
            <a:picLocks noChangeAspect="1" noChangeArrowheads="1"/>
          </p:cNvPicPr>
          <p:nvPr/>
        </p:nvPicPr>
        <p:blipFill rotWithShape="1">
          <a:blip r:embed="rId2">
            <a:extLst>
              <a:ext uri="{28A0092B-C50C-407E-A947-70E740481C1C}">
                <a14:useLocalDpi xmlns:a14="http://schemas.microsoft.com/office/drawing/2010/main" val="0"/>
              </a:ext>
            </a:extLst>
          </a:blip>
          <a:srcRect t="16948" b="15997"/>
          <a:stretch/>
        </p:blipFill>
        <p:spPr bwMode="auto">
          <a:xfrm>
            <a:off x="640207" y="1792224"/>
            <a:ext cx="4544441" cy="152364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uildbot 2.0.0 and 1.8.1. I am pleased to announce the joint… | by Pierre  Tardy | Buildbot | Medium"/>
          <p:cNvPicPr>
            <a:picLocks noChangeAspect="1" noChangeArrowheads="1"/>
          </p:cNvPicPr>
          <p:nvPr/>
        </p:nvPicPr>
        <p:blipFill rotWithShape="1">
          <a:blip r:embed="rId3">
            <a:extLst>
              <a:ext uri="{28A0092B-C50C-407E-A947-70E740481C1C}">
                <a14:useLocalDpi xmlns:a14="http://schemas.microsoft.com/office/drawing/2010/main" val="0"/>
              </a:ext>
            </a:extLst>
          </a:blip>
          <a:srcRect t="3916" b="37622"/>
          <a:stretch/>
        </p:blipFill>
        <p:spPr bwMode="auto">
          <a:xfrm>
            <a:off x="6940423" y="2048256"/>
            <a:ext cx="4313171" cy="108813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Travis CI Continues Integration Pipeline for iOS | by Ahmed Meguid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07" y="3675061"/>
            <a:ext cx="4544441" cy="238583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Atlassian Bamboo 5 Unites Dev and IT Around Modern Software Deployments |  Business W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423" y="4123118"/>
            <a:ext cx="4313170" cy="138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6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2743010"/>
            <a:ext cx="10844784" cy="2852737"/>
          </a:xfrm>
        </p:spPr>
        <p:txBody>
          <a:bodyPr>
            <a:normAutofit/>
          </a:bodyPr>
          <a:lstStyle/>
          <a:p>
            <a:r>
              <a:rPr lang="en-US" sz="6600" dirty="0"/>
              <a:t>What is Jenkins?</a:t>
            </a:r>
          </a:p>
        </p:txBody>
      </p:sp>
      <p:sp>
        <p:nvSpPr>
          <p:cNvPr id="4" name="Slide Number Placeholder 3"/>
          <p:cNvSpPr>
            <a:spLocks noGrp="1"/>
          </p:cNvSpPr>
          <p:nvPr>
            <p:ph type="sldNum" sz="quarter" idx="12"/>
          </p:nvPr>
        </p:nvSpPr>
        <p:spPr/>
        <p:txBody>
          <a:bodyPr/>
          <a:lstStyle/>
          <a:p>
            <a:fld id="{B8DACC02-A2BD-4578-8E03-6D891060A695}" type="slidenum">
              <a:rPr lang="en-US" smtClean="0"/>
              <a:t>37</a:t>
            </a:fld>
            <a:endParaRPr lang="en-US"/>
          </a:p>
        </p:txBody>
      </p:sp>
      <p:pic>
        <p:nvPicPr>
          <p:cNvPr id="9218" name="Picture 2" descr="Jenkins- a tool used for CI/CD. What is Jenkins? Why do we need it? | by  Ishika Sinha | FAUN Pub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937" y="521208"/>
            <a:ext cx="4788225" cy="35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Jenkins?</a:t>
            </a:r>
          </a:p>
        </p:txBody>
      </p:sp>
      <p:sp>
        <p:nvSpPr>
          <p:cNvPr id="3" name="Content Placeholder 2"/>
          <p:cNvSpPr>
            <a:spLocks noGrp="1"/>
          </p:cNvSpPr>
          <p:nvPr>
            <p:ph idx="1"/>
          </p:nvPr>
        </p:nvSpPr>
        <p:spPr>
          <a:xfrm>
            <a:off x="347526" y="1555199"/>
            <a:ext cx="5127417" cy="4597772"/>
          </a:xfrm>
        </p:spPr>
        <p:txBody>
          <a:bodyPr/>
          <a:lstStyle/>
          <a:p>
            <a:r>
              <a:rPr lang="en-US" dirty="0"/>
              <a:t>Jenkins is an open source automation tool written in Java with plugins built for Continuous Integration purposes.</a:t>
            </a:r>
          </a:p>
          <a:p>
            <a:endParaRPr lang="en-US" dirty="0"/>
          </a:p>
          <a:p>
            <a:r>
              <a:rPr lang="en-US" dirty="0"/>
              <a:t>Plugins that will allow the integration of various DevOps stages.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pic>
        <p:nvPicPr>
          <p:cNvPr id="8194" name="Picture 2" descr="What is Jenkins? | Jenkins For Continuous Integration | Edur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535" y="1555199"/>
            <a:ext cx="6108065" cy="445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634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3FF0-7D4C-4CF5-9D3E-E6473B0E9D79}"/>
              </a:ext>
            </a:extLst>
          </p:cNvPr>
          <p:cNvSpPr>
            <a:spLocks noGrp="1"/>
          </p:cNvSpPr>
          <p:nvPr>
            <p:ph type="title"/>
          </p:nvPr>
        </p:nvSpPr>
        <p:spPr/>
        <p:txBody>
          <a:bodyPr/>
          <a:lstStyle/>
          <a:p>
            <a:r>
              <a:rPr lang="en-US" dirty="0"/>
              <a:t>Jenkins Features</a:t>
            </a:r>
          </a:p>
        </p:txBody>
      </p:sp>
      <p:sp>
        <p:nvSpPr>
          <p:cNvPr id="4" name="Slide Number Placeholder 3">
            <a:extLst>
              <a:ext uri="{FF2B5EF4-FFF2-40B4-BE49-F238E27FC236}">
                <a16:creationId xmlns:a16="http://schemas.microsoft.com/office/drawing/2014/main" id="{FB40BCA5-05EF-4550-B784-DF7FA555B92E}"/>
              </a:ext>
            </a:extLst>
          </p:cNvPr>
          <p:cNvSpPr>
            <a:spLocks noGrp="1"/>
          </p:cNvSpPr>
          <p:nvPr>
            <p:ph type="sldNum" sz="quarter" idx="12"/>
          </p:nvPr>
        </p:nvSpPr>
        <p:spPr/>
        <p:txBody>
          <a:bodyPr/>
          <a:lstStyle/>
          <a:p>
            <a:fld id="{B8DACC02-A2BD-4578-8E03-6D891060A695}" type="slidenum">
              <a:rPr lang="en-US" smtClean="0"/>
              <a:pPr/>
              <a:t>39</a:t>
            </a:fld>
            <a:endParaRPr lang="en-US" dirty="0"/>
          </a:p>
        </p:txBody>
      </p:sp>
      <p:pic>
        <p:nvPicPr>
          <p:cNvPr id="1026" name="Picture 2" descr="How to Install and Configure Jenkins on Amazon EC2, Cloud-Ubuntu 12.04,  14.04 LTS – Linux_Point">
            <a:extLst>
              <a:ext uri="{FF2B5EF4-FFF2-40B4-BE49-F238E27FC236}">
                <a16:creationId xmlns:a16="http://schemas.microsoft.com/office/drawing/2014/main" id="{86BE90BE-AE65-4BDA-AB0D-8E00ACCD1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85" t="7532" r="6340" b="7176"/>
          <a:stretch/>
        </p:blipFill>
        <p:spPr bwMode="auto">
          <a:xfrm>
            <a:off x="3008446" y="1304676"/>
            <a:ext cx="5660904" cy="506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0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Continuous Integration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a:t>
            </a:fld>
            <a:endParaRPr lang="en-US" dirty="0"/>
          </a:p>
        </p:txBody>
      </p:sp>
      <p:pic>
        <p:nvPicPr>
          <p:cNvPr id="7" name="Picture 6"/>
          <p:cNvPicPr>
            <a:picLocks noChangeAspect="1"/>
          </p:cNvPicPr>
          <p:nvPr/>
        </p:nvPicPr>
        <p:blipFill rotWithShape="1">
          <a:blip r:embed="rId2"/>
          <a:srcRect l="17079" t="26289" r="45034" b="22027"/>
          <a:stretch/>
        </p:blipFill>
        <p:spPr>
          <a:xfrm>
            <a:off x="2350008" y="1254010"/>
            <a:ext cx="6766371" cy="5192155"/>
          </a:xfrm>
          <a:prstGeom prst="rect">
            <a:avLst/>
          </a:prstGeom>
        </p:spPr>
      </p:pic>
    </p:spTree>
    <p:extLst>
      <p:ext uri="{BB962C8B-B14F-4D97-AF65-F5344CB8AC3E}">
        <p14:creationId xmlns:p14="http://schemas.microsoft.com/office/powerpoint/2010/main" val="3644455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Jenkins!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40</a:t>
            </a:fld>
            <a:endParaRPr lang="en-US" dirty="0"/>
          </a:p>
        </p:txBody>
      </p:sp>
      <p:pic>
        <p:nvPicPr>
          <p:cNvPr id="1030" name="Picture 6" descr="How To Install Jenkins on Ubuntu 18.04 - Learning Container"/>
          <p:cNvPicPr>
            <a:picLocks noChangeAspect="1" noChangeArrowheads="1"/>
          </p:cNvPicPr>
          <p:nvPr/>
        </p:nvPicPr>
        <p:blipFill rotWithShape="1">
          <a:blip r:embed="rId2">
            <a:extLst>
              <a:ext uri="{28A0092B-C50C-407E-A947-70E740481C1C}">
                <a14:useLocalDpi xmlns:a14="http://schemas.microsoft.com/office/drawing/2010/main" val="0"/>
              </a:ext>
            </a:extLst>
          </a:blip>
          <a:srcRect b="15405"/>
          <a:stretch/>
        </p:blipFill>
        <p:spPr bwMode="auto">
          <a:xfrm>
            <a:off x="635467" y="1406880"/>
            <a:ext cx="10841533" cy="460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73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Plugins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41</a:t>
            </a:fld>
            <a:endParaRPr lang="en-US" dirty="0"/>
          </a:p>
        </p:txBody>
      </p:sp>
      <p:sp>
        <p:nvSpPr>
          <p:cNvPr id="6" name="Rounded Rectangle 5"/>
          <p:cNvSpPr/>
          <p:nvPr/>
        </p:nvSpPr>
        <p:spPr>
          <a:xfrm>
            <a:off x="502920" y="1349373"/>
            <a:ext cx="11320272" cy="96273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2400" dirty="0">
                <a:latin typeface="Candara" panose="020E0502030303020204" pitchFamily="34" charset="0"/>
              </a:rPr>
              <a:t>Jenkins supports plugins, which allow Jenkins to be extended to meet specific needs of individual projects</a:t>
            </a:r>
          </a:p>
        </p:txBody>
      </p:sp>
      <p:sp>
        <p:nvSpPr>
          <p:cNvPr id="17" name="Rectangle 16"/>
          <p:cNvSpPr/>
          <p:nvPr/>
        </p:nvSpPr>
        <p:spPr>
          <a:xfrm>
            <a:off x="4760162" y="2454183"/>
            <a:ext cx="2825496" cy="5809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Plugin Categories</a:t>
            </a:r>
          </a:p>
        </p:txBody>
      </p:sp>
      <p:sp>
        <p:nvSpPr>
          <p:cNvPr id="18" name="Rectangle 17"/>
          <p:cNvSpPr/>
          <p:nvPr/>
        </p:nvSpPr>
        <p:spPr>
          <a:xfrm>
            <a:off x="852626" y="3365534"/>
            <a:ext cx="1661974" cy="5809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Test</a:t>
            </a:r>
          </a:p>
        </p:txBody>
      </p:sp>
      <p:sp>
        <p:nvSpPr>
          <p:cNvPr id="20" name="Rectangle 19"/>
          <p:cNvSpPr/>
          <p:nvPr/>
        </p:nvSpPr>
        <p:spPr>
          <a:xfrm>
            <a:off x="3099002" y="3365534"/>
            <a:ext cx="1661974" cy="5809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Reports</a:t>
            </a:r>
          </a:p>
        </p:txBody>
      </p:sp>
      <p:sp>
        <p:nvSpPr>
          <p:cNvPr id="22" name="Rectangle 21"/>
          <p:cNvSpPr/>
          <p:nvPr/>
        </p:nvSpPr>
        <p:spPr>
          <a:xfrm>
            <a:off x="5345378" y="3365534"/>
            <a:ext cx="1661974" cy="5809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Notification</a:t>
            </a:r>
          </a:p>
        </p:txBody>
      </p:sp>
      <p:sp>
        <p:nvSpPr>
          <p:cNvPr id="24" name="Rectangle 23"/>
          <p:cNvSpPr/>
          <p:nvPr/>
        </p:nvSpPr>
        <p:spPr>
          <a:xfrm>
            <a:off x="7591754" y="3365535"/>
            <a:ext cx="1661974" cy="5809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Deployment</a:t>
            </a:r>
          </a:p>
        </p:txBody>
      </p:sp>
      <p:sp>
        <p:nvSpPr>
          <p:cNvPr id="26" name="Rectangle 25"/>
          <p:cNvSpPr/>
          <p:nvPr/>
        </p:nvSpPr>
        <p:spPr>
          <a:xfrm>
            <a:off x="9838130" y="3365534"/>
            <a:ext cx="1661974" cy="5809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ndara" panose="020E0502030303020204" pitchFamily="34" charset="0"/>
              </a:rPr>
              <a:t>Compile</a:t>
            </a:r>
          </a:p>
        </p:txBody>
      </p:sp>
      <p:cxnSp>
        <p:nvCxnSpPr>
          <p:cNvPr id="12" name="Elbow Connector 11"/>
          <p:cNvCxnSpPr>
            <a:stCxn id="17" idx="2"/>
            <a:endCxn id="18" idx="0"/>
          </p:cNvCxnSpPr>
          <p:nvPr/>
        </p:nvCxnSpPr>
        <p:spPr>
          <a:xfrm rot="5400000">
            <a:off x="3763044" y="955668"/>
            <a:ext cx="330436" cy="448929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7" idx="2"/>
            <a:endCxn id="20" idx="0"/>
          </p:cNvCxnSpPr>
          <p:nvPr/>
        </p:nvCxnSpPr>
        <p:spPr>
          <a:xfrm rot="5400000">
            <a:off x="4886232" y="2078856"/>
            <a:ext cx="330436" cy="224292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7" idx="2"/>
            <a:endCxn id="22" idx="0"/>
          </p:cNvCxnSpPr>
          <p:nvPr/>
        </p:nvCxnSpPr>
        <p:spPr>
          <a:xfrm rot="16200000" flipH="1">
            <a:off x="6009419" y="3198588"/>
            <a:ext cx="330436" cy="345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7" idx="2"/>
            <a:endCxn id="24" idx="0"/>
          </p:cNvCxnSpPr>
          <p:nvPr/>
        </p:nvCxnSpPr>
        <p:spPr>
          <a:xfrm rot="16200000" flipH="1">
            <a:off x="7132607" y="2075400"/>
            <a:ext cx="330437" cy="224983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7" idx="2"/>
            <a:endCxn id="26" idx="0"/>
          </p:cNvCxnSpPr>
          <p:nvPr/>
        </p:nvCxnSpPr>
        <p:spPr>
          <a:xfrm rot="16200000" flipH="1">
            <a:off x="8255795" y="952212"/>
            <a:ext cx="330436" cy="449620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JUnit · GitH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896" y="4560569"/>
            <a:ext cx="1051433" cy="10514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8769" y="3979655"/>
            <a:ext cx="749688" cy="845252"/>
          </a:xfrm>
          <a:prstGeom prst="rect">
            <a:avLst/>
          </a:prstGeom>
        </p:spPr>
      </p:pic>
      <p:pic>
        <p:nvPicPr>
          <p:cNvPr id="2052" name="Picture 4" descr="Report Icon, Transparent Report.PNG Images &amp; Vector - FreeIco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1624" y="4008177"/>
            <a:ext cx="816730" cy="81673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034724" y="4824907"/>
            <a:ext cx="1956816" cy="400110"/>
          </a:xfrm>
          <a:prstGeom prst="rect">
            <a:avLst/>
          </a:prstGeom>
          <a:noFill/>
        </p:spPr>
        <p:txBody>
          <a:bodyPr wrap="square" rtlCol="0">
            <a:spAutoFit/>
          </a:bodyPr>
          <a:lstStyle/>
          <a:p>
            <a:pPr algn="ctr"/>
            <a:r>
              <a:rPr lang="en-US" sz="2000" dirty="0">
                <a:latin typeface="Candara" panose="020E0502030303020204" pitchFamily="34" charset="0"/>
              </a:rPr>
              <a:t>HTML Publisher</a:t>
            </a:r>
          </a:p>
        </p:txBody>
      </p:sp>
      <p:pic>
        <p:nvPicPr>
          <p:cNvPr id="35" name="Picture 3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33680" y="4008177"/>
            <a:ext cx="878458" cy="878458"/>
          </a:xfrm>
          <a:prstGeom prst="rect">
            <a:avLst/>
          </a:prstGeom>
        </p:spPr>
      </p:pic>
      <p:sp>
        <p:nvSpPr>
          <p:cNvPr id="39" name="TextBox 38"/>
          <p:cNvSpPr txBox="1"/>
          <p:nvPr/>
        </p:nvSpPr>
        <p:spPr>
          <a:xfrm>
            <a:off x="5184648" y="4824907"/>
            <a:ext cx="1956816" cy="1015663"/>
          </a:xfrm>
          <a:prstGeom prst="rect">
            <a:avLst/>
          </a:prstGeom>
          <a:noFill/>
        </p:spPr>
        <p:txBody>
          <a:bodyPr wrap="square" rtlCol="0">
            <a:spAutoFit/>
          </a:bodyPr>
          <a:lstStyle/>
          <a:p>
            <a:pPr algn="ctr"/>
            <a:r>
              <a:rPr lang="en-US" sz="2000" dirty="0">
                <a:latin typeface="Candara" panose="020E0502030303020204" pitchFamily="34" charset="0"/>
              </a:rPr>
              <a:t>Jenkins Build Notification Plugin</a:t>
            </a:r>
          </a:p>
        </p:txBody>
      </p:sp>
      <p:pic>
        <p:nvPicPr>
          <p:cNvPr id="2056" name="Picture 8" descr="Deployment - Free computer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7464" y="3984167"/>
            <a:ext cx="840740" cy="8407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690496" y="4824907"/>
            <a:ext cx="1691248" cy="400110"/>
          </a:xfrm>
          <a:prstGeom prst="rect">
            <a:avLst/>
          </a:prstGeom>
          <a:noFill/>
        </p:spPr>
        <p:txBody>
          <a:bodyPr wrap="square" rtlCol="0">
            <a:spAutoFit/>
          </a:bodyPr>
          <a:lstStyle/>
          <a:p>
            <a:pPr algn="ctr"/>
            <a:r>
              <a:rPr lang="en-US" sz="2000" dirty="0">
                <a:latin typeface="Candara" panose="020E0502030303020204" pitchFamily="34" charset="0"/>
              </a:rPr>
              <a:t>Deploy Plugin</a:t>
            </a:r>
          </a:p>
        </p:txBody>
      </p:sp>
      <p:pic>
        <p:nvPicPr>
          <p:cNvPr id="2058" name="Picture 10" descr="Maven Logo Vector EPS for free download, size 291.19 KB"/>
          <p:cNvPicPr>
            <a:picLocks noChangeAspect="1" noChangeArrowheads="1"/>
          </p:cNvPicPr>
          <p:nvPr/>
        </p:nvPicPr>
        <p:blipFill rotWithShape="1">
          <a:blip r:embed="rId7">
            <a:extLst>
              <a:ext uri="{28A0092B-C50C-407E-A947-70E740481C1C}">
                <a14:useLocalDpi xmlns:a14="http://schemas.microsoft.com/office/drawing/2010/main" val="0"/>
              </a:ext>
            </a:extLst>
          </a:blip>
          <a:srcRect l="8954" t="39467" r="10406" b="41333"/>
          <a:stretch/>
        </p:blipFill>
        <p:spPr bwMode="auto">
          <a:xfrm>
            <a:off x="10024058" y="4846288"/>
            <a:ext cx="1290118" cy="3071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ggregate compile Icon - Download aggregate compile Icon 3159620 | Noun  Project"/>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8236" y="4078077"/>
            <a:ext cx="681762" cy="68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88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Jenkins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pic>
        <p:nvPicPr>
          <p:cNvPr id="3074" name="Picture 2" descr="Jenkins Management - javatpoint"/>
          <p:cNvPicPr>
            <a:picLocks noChangeAspect="1" noChangeArrowheads="1"/>
          </p:cNvPicPr>
          <p:nvPr/>
        </p:nvPicPr>
        <p:blipFill rotWithShape="1">
          <a:blip r:embed="rId2">
            <a:extLst>
              <a:ext uri="{28A0092B-C50C-407E-A947-70E740481C1C}">
                <a14:useLocalDpi xmlns:a14="http://schemas.microsoft.com/office/drawing/2010/main" val="0"/>
              </a:ext>
            </a:extLst>
          </a:blip>
          <a:srcRect t="10530"/>
          <a:stretch/>
        </p:blipFill>
        <p:spPr bwMode="auto">
          <a:xfrm>
            <a:off x="567054" y="1406880"/>
            <a:ext cx="10058400" cy="477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71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Example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
        <p:nvSpPr>
          <p:cNvPr id="5" name="Rounded Rectangle 4"/>
          <p:cNvSpPr/>
          <p:nvPr/>
        </p:nvSpPr>
        <p:spPr>
          <a:xfrm>
            <a:off x="274320" y="1289596"/>
            <a:ext cx="6519672"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Developers commit changes to the code</a:t>
            </a:r>
          </a:p>
        </p:txBody>
      </p:sp>
      <p:sp>
        <p:nvSpPr>
          <p:cNvPr id="6" name="Can 5"/>
          <p:cNvSpPr/>
          <p:nvPr/>
        </p:nvSpPr>
        <p:spPr>
          <a:xfrm>
            <a:off x="3246120" y="4572000"/>
            <a:ext cx="1554480" cy="12618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Source Code Repository</a:t>
            </a:r>
          </a:p>
        </p:txBody>
      </p:sp>
      <p:sp>
        <p:nvSpPr>
          <p:cNvPr id="7" name="Rectangle 6"/>
          <p:cNvSpPr/>
          <p:nvPr/>
        </p:nvSpPr>
        <p:spPr>
          <a:xfrm>
            <a:off x="649224" y="4352544"/>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8" name="Rectangle 7"/>
          <p:cNvSpPr/>
          <p:nvPr/>
        </p:nvSpPr>
        <p:spPr>
          <a:xfrm>
            <a:off x="649224" y="5047488"/>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9" name="Rectangle 8"/>
          <p:cNvSpPr/>
          <p:nvPr/>
        </p:nvSpPr>
        <p:spPr>
          <a:xfrm>
            <a:off x="649224" y="5742432"/>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cxnSp>
        <p:nvCxnSpPr>
          <p:cNvPr id="13" name="Straight Arrow Connector 12"/>
          <p:cNvCxnSpPr>
            <a:stCxn id="7" idx="3"/>
            <a:endCxn id="6" idx="2"/>
          </p:cNvCxnSpPr>
          <p:nvPr/>
        </p:nvCxnSpPr>
        <p:spPr>
          <a:xfrm>
            <a:off x="2139696" y="4636008"/>
            <a:ext cx="1106424" cy="5669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6" idx="2"/>
          </p:cNvCxnSpPr>
          <p:nvPr/>
        </p:nvCxnSpPr>
        <p:spPr>
          <a:xfrm flipV="1">
            <a:off x="2139696" y="5202936"/>
            <a:ext cx="1106424" cy="128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6" idx="2"/>
          </p:cNvCxnSpPr>
          <p:nvPr/>
        </p:nvCxnSpPr>
        <p:spPr>
          <a:xfrm flipV="1">
            <a:off x="2139696" y="5202936"/>
            <a:ext cx="1106424" cy="8229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31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Example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44</a:t>
            </a:fld>
            <a:endParaRPr lang="en-US" dirty="0"/>
          </a:p>
        </p:txBody>
      </p:sp>
      <p:sp>
        <p:nvSpPr>
          <p:cNvPr id="6" name="Can 5"/>
          <p:cNvSpPr/>
          <p:nvPr/>
        </p:nvSpPr>
        <p:spPr>
          <a:xfrm>
            <a:off x="3246120" y="4590288"/>
            <a:ext cx="1554480" cy="12618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Source Code Repository</a:t>
            </a:r>
          </a:p>
        </p:txBody>
      </p:sp>
      <p:sp>
        <p:nvSpPr>
          <p:cNvPr id="7" name="Rectangle 6"/>
          <p:cNvSpPr/>
          <p:nvPr/>
        </p:nvSpPr>
        <p:spPr>
          <a:xfrm>
            <a:off x="649224" y="4370832"/>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8" name="Rectangle 7"/>
          <p:cNvSpPr/>
          <p:nvPr/>
        </p:nvSpPr>
        <p:spPr>
          <a:xfrm>
            <a:off x="649224" y="5065776"/>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9" name="Rectangle 8"/>
          <p:cNvSpPr/>
          <p:nvPr/>
        </p:nvSpPr>
        <p:spPr>
          <a:xfrm>
            <a:off x="649224" y="5760720"/>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cxnSp>
        <p:nvCxnSpPr>
          <p:cNvPr id="13" name="Straight Arrow Connector 12"/>
          <p:cNvCxnSpPr>
            <a:stCxn id="7" idx="3"/>
            <a:endCxn id="6" idx="2"/>
          </p:cNvCxnSpPr>
          <p:nvPr/>
        </p:nvCxnSpPr>
        <p:spPr>
          <a:xfrm>
            <a:off x="2139696" y="4654296"/>
            <a:ext cx="1106424" cy="5669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6" idx="2"/>
          </p:cNvCxnSpPr>
          <p:nvPr/>
        </p:nvCxnSpPr>
        <p:spPr>
          <a:xfrm flipV="1">
            <a:off x="2139696" y="5221224"/>
            <a:ext cx="1106424" cy="128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6" idx="2"/>
          </p:cNvCxnSpPr>
          <p:nvPr/>
        </p:nvCxnSpPr>
        <p:spPr>
          <a:xfrm flipV="1">
            <a:off x="2139696" y="5221224"/>
            <a:ext cx="1106424" cy="8229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Cube 2"/>
          <p:cNvSpPr/>
          <p:nvPr/>
        </p:nvSpPr>
        <p:spPr>
          <a:xfrm>
            <a:off x="5733288" y="4434840"/>
            <a:ext cx="1810512" cy="12618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Jenkins Server</a:t>
            </a:r>
          </a:p>
        </p:txBody>
      </p:sp>
      <p:cxnSp>
        <p:nvCxnSpPr>
          <p:cNvPr id="11" name="Straight Arrow Connector 10"/>
          <p:cNvCxnSpPr>
            <a:stCxn id="3" idx="2"/>
            <a:endCxn id="6" idx="4"/>
          </p:cNvCxnSpPr>
          <p:nvPr/>
        </p:nvCxnSpPr>
        <p:spPr>
          <a:xfrm flipH="1" flipV="1">
            <a:off x="4800600" y="5221224"/>
            <a:ext cx="932688" cy="22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3" idx="0"/>
            <a:endCxn id="7" idx="0"/>
          </p:cNvCxnSpPr>
          <p:nvPr/>
        </p:nvCxnSpPr>
        <p:spPr>
          <a:xfrm rot="16200000" flipV="1">
            <a:off x="4063365" y="1701927"/>
            <a:ext cx="64008" cy="5401818"/>
          </a:xfrm>
          <a:prstGeom prst="bentConnector3">
            <a:avLst>
              <a:gd name="adj1" fmla="val 45714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4952" y="3721608"/>
            <a:ext cx="1819656" cy="369332"/>
          </a:xfrm>
          <a:prstGeom prst="rect">
            <a:avLst/>
          </a:prstGeom>
          <a:noFill/>
        </p:spPr>
        <p:txBody>
          <a:bodyPr wrap="square" rtlCol="0">
            <a:spAutoFit/>
          </a:bodyPr>
          <a:lstStyle/>
          <a:p>
            <a:pPr algn="ctr"/>
            <a:r>
              <a:rPr lang="en-US" dirty="0">
                <a:latin typeface="Candara" panose="020E0502030303020204" pitchFamily="34" charset="0"/>
              </a:rPr>
              <a:t>Feedback</a:t>
            </a:r>
          </a:p>
        </p:txBody>
      </p:sp>
      <p:sp>
        <p:nvSpPr>
          <p:cNvPr id="19" name="Rounded Rectangle 18"/>
          <p:cNvSpPr/>
          <p:nvPr/>
        </p:nvSpPr>
        <p:spPr>
          <a:xfrm>
            <a:off x="274320" y="1890984"/>
            <a:ext cx="6521958"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Continuous Integration Server pulls that code and triggers a build </a:t>
            </a:r>
          </a:p>
        </p:txBody>
      </p:sp>
      <p:sp>
        <p:nvSpPr>
          <p:cNvPr id="20" name="TextBox 19"/>
          <p:cNvSpPr txBox="1"/>
          <p:nvPr/>
        </p:nvSpPr>
        <p:spPr>
          <a:xfrm>
            <a:off x="5629656" y="5760720"/>
            <a:ext cx="1819656" cy="369332"/>
          </a:xfrm>
          <a:prstGeom prst="rect">
            <a:avLst/>
          </a:prstGeom>
          <a:noFill/>
        </p:spPr>
        <p:txBody>
          <a:bodyPr wrap="square" rtlCol="0">
            <a:spAutoFit/>
          </a:bodyPr>
          <a:lstStyle/>
          <a:p>
            <a:pPr algn="ctr"/>
            <a:r>
              <a:rPr lang="en-US" dirty="0">
                <a:latin typeface="Candara" panose="020E0502030303020204" pitchFamily="34" charset="0"/>
              </a:rPr>
              <a:t>Prepares a build</a:t>
            </a:r>
          </a:p>
        </p:txBody>
      </p:sp>
      <p:sp>
        <p:nvSpPr>
          <p:cNvPr id="21" name="Rounded Rectangle 20"/>
          <p:cNvSpPr/>
          <p:nvPr/>
        </p:nvSpPr>
        <p:spPr>
          <a:xfrm>
            <a:off x="274320" y="1289596"/>
            <a:ext cx="6519672"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Developers commit changes to the code</a:t>
            </a:r>
          </a:p>
        </p:txBody>
      </p:sp>
    </p:spTree>
    <p:extLst>
      <p:ext uri="{BB962C8B-B14F-4D97-AF65-F5344CB8AC3E}">
        <p14:creationId xmlns:p14="http://schemas.microsoft.com/office/powerpoint/2010/main" val="1480403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Example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sp>
        <p:nvSpPr>
          <p:cNvPr id="6" name="Can 5"/>
          <p:cNvSpPr/>
          <p:nvPr/>
        </p:nvSpPr>
        <p:spPr>
          <a:xfrm>
            <a:off x="3246120" y="4590288"/>
            <a:ext cx="1554480" cy="12618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Source Code Repository</a:t>
            </a:r>
          </a:p>
        </p:txBody>
      </p:sp>
      <p:sp>
        <p:nvSpPr>
          <p:cNvPr id="7" name="Rectangle 6"/>
          <p:cNvSpPr/>
          <p:nvPr/>
        </p:nvSpPr>
        <p:spPr>
          <a:xfrm>
            <a:off x="649224" y="4370832"/>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8" name="Rectangle 7"/>
          <p:cNvSpPr/>
          <p:nvPr/>
        </p:nvSpPr>
        <p:spPr>
          <a:xfrm>
            <a:off x="649224" y="5065776"/>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9" name="Rectangle 8"/>
          <p:cNvSpPr/>
          <p:nvPr/>
        </p:nvSpPr>
        <p:spPr>
          <a:xfrm>
            <a:off x="649224" y="5760720"/>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cxnSp>
        <p:nvCxnSpPr>
          <p:cNvPr id="13" name="Straight Arrow Connector 12"/>
          <p:cNvCxnSpPr>
            <a:stCxn id="7" idx="3"/>
            <a:endCxn id="6" idx="2"/>
          </p:cNvCxnSpPr>
          <p:nvPr/>
        </p:nvCxnSpPr>
        <p:spPr>
          <a:xfrm>
            <a:off x="2139696" y="4654296"/>
            <a:ext cx="1106424" cy="5669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6" idx="2"/>
          </p:cNvCxnSpPr>
          <p:nvPr/>
        </p:nvCxnSpPr>
        <p:spPr>
          <a:xfrm flipV="1">
            <a:off x="2139696" y="5221224"/>
            <a:ext cx="1106424" cy="128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6" idx="2"/>
          </p:cNvCxnSpPr>
          <p:nvPr/>
        </p:nvCxnSpPr>
        <p:spPr>
          <a:xfrm flipV="1">
            <a:off x="2139696" y="5221224"/>
            <a:ext cx="1106424" cy="8229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Cube 2"/>
          <p:cNvSpPr/>
          <p:nvPr/>
        </p:nvSpPr>
        <p:spPr>
          <a:xfrm>
            <a:off x="5733288" y="4434840"/>
            <a:ext cx="1810512" cy="12618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Jenkins Server</a:t>
            </a:r>
          </a:p>
        </p:txBody>
      </p:sp>
      <p:cxnSp>
        <p:nvCxnSpPr>
          <p:cNvPr id="11" name="Straight Arrow Connector 10"/>
          <p:cNvCxnSpPr>
            <a:stCxn id="3" idx="2"/>
            <a:endCxn id="6" idx="4"/>
          </p:cNvCxnSpPr>
          <p:nvPr/>
        </p:nvCxnSpPr>
        <p:spPr>
          <a:xfrm flipH="1" flipV="1">
            <a:off x="4800600" y="5221224"/>
            <a:ext cx="932688" cy="22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3" idx="0"/>
            <a:endCxn id="7" idx="0"/>
          </p:cNvCxnSpPr>
          <p:nvPr/>
        </p:nvCxnSpPr>
        <p:spPr>
          <a:xfrm rot="16200000" flipV="1">
            <a:off x="4063365" y="1701927"/>
            <a:ext cx="64008" cy="5401818"/>
          </a:xfrm>
          <a:prstGeom prst="bentConnector3">
            <a:avLst>
              <a:gd name="adj1" fmla="val 45714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4952" y="3721608"/>
            <a:ext cx="1819656" cy="369332"/>
          </a:xfrm>
          <a:prstGeom prst="rect">
            <a:avLst/>
          </a:prstGeom>
          <a:noFill/>
        </p:spPr>
        <p:txBody>
          <a:bodyPr wrap="square" rtlCol="0">
            <a:spAutoFit/>
          </a:bodyPr>
          <a:lstStyle/>
          <a:p>
            <a:pPr algn="ctr"/>
            <a:r>
              <a:rPr lang="en-US" dirty="0">
                <a:latin typeface="Candara" panose="020E0502030303020204" pitchFamily="34" charset="0"/>
              </a:rPr>
              <a:t>Feedback</a:t>
            </a:r>
          </a:p>
        </p:txBody>
      </p:sp>
      <p:sp>
        <p:nvSpPr>
          <p:cNvPr id="19" name="Rounded Rectangle 18"/>
          <p:cNvSpPr/>
          <p:nvPr/>
        </p:nvSpPr>
        <p:spPr>
          <a:xfrm>
            <a:off x="274320" y="1890984"/>
            <a:ext cx="6521958"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Continuous Integration Server pulls that code and triggers a build </a:t>
            </a:r>
          </a:p>
        </p:txBody>
      </p:sp>
      <p:sp>
        <p:nvSpPr>
          <p:cNvPr id="20" name="TextBox 19"/>
          <p:cNvSpPr txBox="1"/>
          <p:nvPr/>
        </p:nvSpPr>
        <p:spPr>
          <a:xfrm>
            <a:off x="5629656" y="5760720"/>
            <a:ext cx="1819656" cy="369332"/>
          </a:xfrm>
          <a:prstGeom prst="rect">
            <a:avLst/>
          </a:prstGeom>
          <a:noFill/>
        </p:spPr>
        <p:txBody>
          <a:bodyPr wrap="square" rtlCol="0">
            <a:spAutoFit/>
          </a:bodyPr>
          <a:lstStyle/>
          <a:p>
            <a:pPr algn="ctr"/>
            <a:r>
              <a:rPr lang="en-US" dirty="0">
                <a:latin typeface="Candara" panose="020E0502030303020204" pitchFamily="34" charset="0"/>
              </a:rPr>
              <a:t>Prepares a build</a:t>
            </a:r>
          </a:p>
        </p:txBody>
      </p:sp>
      <p:sp>
        <p:nvSpPr>
          <p:cNvPr id="21" name="Rounded Rectangle 20"/>
          <p:cNvSpPr/>
          <p:nvPr/>
        </p:nvSpPr>
        <p:spPr>
          <a:xfrm>
            <a:off x="274320" y="1289596"/>
            <a:ext cx="6519672"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Developers commit changes to the code</a:t>
            </a:r>
          </a:p>
        </p:txBody>
      </p:sp>
      <p:sp>
        <p:nvSpPr>
          <p:cNvPr id="22" name="Rectangle 21"/>
          <p:cNvSpPr/>
          <p:nvPr/>
        </p:nvSpPr>
        <p:spPr>
          <a:xfrm>
            <a:off x="8217408" y="3676351"/>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Test</a:t>
            </a:r>
          </a:p>
        </p:txBody>
      </p:sp>
      <p:cxnSp>
        <p:nvCxnSpPr>
          <p:cNvPr id="23" name="Straight Arrow Connector 22"/>
          <p:cNvCxnSpPr>
            <a:stCxn id="3" idx="5"/>
            <a:endCxn id="22" idx="2"/>
          </p:cNvCxnSpPr>
          <p:nvPr/>
        </p:nvCxnSpPr>
        <p:spPr>
          <a:xfrm flipV="1">
            <a:off x="7543800" y="4243279"/>
            <a:ext cx="1418844" cy="664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62890" y="2501029"/>
            <a:ext cx="6521958"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The build application is then deployed on the testing server</a:t>
            </a:r>
          </a:p>
        </p:txBody>
      </p:sp>
    </p:spTree>
    <p:extLst>
      <p:ext uri="{BB962C8B-B14F-4D97-AF65-F5344CB8AC3E}">
        <p14:creationId xmlns:p14="http://schemas.microsoft.com/office/powerpoint/2010/main" val="4254116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Example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46</a:t>
            </a:fld>
            <a:endParaRPr lang="en-US" dirty="0"/>
          </a:p>
        </p:txBody>
      </p:sp>
      <p:sp>
        <p:nvSpPr>
          <p:cNvPr id="6" name="Can 5"/>
          <p:cNvSpPr/>
          <p:nvPr/>
        </p:nvSpPr>
        <p:spPr>
          <a:xfrm>
            <a:off x="3246120" y="4590288"/>
            <a:ext cx="1554480" cy="12618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Source Code Repository</a:t>
            </a:r>
          </a:p>
        </p:txBody>
      </p:sp>
      <p:sp>
        <p:nvSpPr>
          <p:cNvPr id="7" name="Rectangle 6"/>
          <p:cNvSpPr/>
          <p:nvPr/>
        </p:nvSpPr>
        <p:spPr>
          <a:xfrm>
            <a:off x="649224" y="4370832"/>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8" name="Rectangle 7"/>
          <p:cNvSpPr/>
          <p:nvPr/>
        </p:nvSpPr>
        <p:spPr>
          <a:xfrm>
            <a:off x="649224" y="5065776"/>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sp>
        <p:nvSpPr>
          <p:cNvPr id="9" name="Rectangle 8"/>
          <p:cNvSpPr/>
          <p:nvPr/>
        </p:nvSpPr>
        <p:spPr>
          <a:xfrm>
            <a:off x="649224" y="5760720"/>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Developer</a:t>
            </a:r>
          </a:p>
        </p:txBody>
      </p:sp>
      <p:cxnSp>
        <p:nvCxnSpPr>
          <p:cNvPr id="13" name="Straight Arrow Connector 12"/>
          <p:cNvCxnSpPr>
            <a:stCxn id="7" idx="3"/>
            <a:endCxn id="6" idx="2"/>
          </p:cNvCxnSpPr>
          <p:nvPr/>
        </p:nvCxnSpPr>
        <p:spPr>
          <a:xfrm>
            <a:off x="2139696" y="4654296"/>
            <a:ext cx="1106424" cy="5669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6" idx="2"/>
          </p:cNvCxnSpPr>
          <p:nvPr/>
        </p:nvCxnSpPr>
        <p:spPr>
          <a:xfrm flipV="1">
            <a:off x="2139696" y="5221224"/>
            <a:ext cx="1106424" cy="128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6" idx="2"/>
          </p:cNvCxnSpPr>
          <p:nvPr/>
        </p:nvCxnSpPr>
        <p:spPr>
          <a:xfrm flipV="1">
            <a:off x="2139696" y="5221224"/>
            <a:ext cx="1106424" cy="8229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Cube 2"/>
          <p:cNvSpPr/>
          <p:nvPr/>
        </p:nvSpPr>
        <p:spPr>
          <a:xfrm>
            <a:off x="5733288" y="4434840"/>
            <a:ext cx="1810512" cy="12618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Jenkins Server</a:t>
            </a:r>
          </a:p>
        </p:txBody>
      </p:sp>
      <p:cxnSp>
        <p:nvCxnSpPr>
          <p:cNvPr id="11" name="Straight Arrow Connector 10"/>
          <p:cNvCxnSpPr>
            <a:stCxn id="3" idx="2"/>
            <a:endCxn id="6" idx="4"/>
          </p:cNvCxnSpPr>
          <p:nvPr/>
        </p:nvCxnSpPr>
        <p:spPr>
          <a:xfrm flipH="1" flipV="1">
            <a:off x="4800600" y="5221224"/>
            <a:ext cx="932688" cy="22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3" idx="0"/>
            <a:endCxn id="7" idx="0"/>
          </p:cNvCxnSpPr>
          <p:nvPr/>
        </p:nvCxnSpPr>
        <p:spPr>
          <a:xfrm rot="16200000" flipV="1">
            <a:off x="4063365" y="1701927"/>
            <a:ext cx="64008" cy="5401818"/>
          </a:xfrm>
          <a:prstGeom prst="bentConnector3">
            <a:avLst>
              <a:gd name="adj1" fmla="val 45714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4952" y="3721608"/>
            <a:ext cx="1819656" cy="369332"/>
          </a:xfrm>
          <a:prstGeom prst="rect">
            <a:avLst/>
          </a:prstGeom>
          <a:noFill/>
        </p:spPr>
        <p:txBody>
          <a:bodyPr wrap="square" rtlCol="0">
            <a:spAutoFit/>
          </a:bodyPr>
          <a:lstStyle/>
          <a:p>
            <a:pPr algn="ctr"/>
            <a:r>
              <a:rPr lang="en-US" dirty="0">
                <a:latin typeface="Candara" panose="020E0502030303020204" pitchFamily="34" charset="0"/>
              </a:rPr>
              <a:t>Feedback</a:t>
            </a:r>
          </a:p>
        </p:txBody>
      </p:sp>
      <p:sp>
        <p:nvSpPr>
          <p:cNvPr id="19" name="Rounded Rectangle 18"/>
          <p:cNvSpPr/>
          <p:nvPr/>
        </p:nvSpPr>
        <p:spPr>
          <a:xfrm>
            <a:off x="274320" y="1890984"/>
            <a:ext cx="6521958"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Continuous Integration Server pulls that code and triggers a build </a:t>
            </a:r>
          </a:p>
        </p:txBody>
      </p:sp>
      <p:sp>
        <p:nvSpPr>
          <p:cNvPr id="20" name="TextBox 19"/>
          <p:cNvSpPr txBox="1"/>
          <p:nvPr/>
        </p:nvSpPr>
        <p:spPr>
          <a:xfrm>
            <a:off x="5629656" y="5760720"/>
            <a:ext cx="1819656" cy="369332"/>
          </a:xfrm>
          <a:prstGeom prst="rect">
            <a:avLst/>
          </a:prstGeom>
          <a:noFill/>
        </p:spPr>
        <p:txBody>
          <a:bodyPr wrap="square" rtlCol="0">
            <a:spAutoFit/>
          </a:bodyPr>
          <a:lstStyle/>
          <a:p>
            <a:pPr algn="ctr"/>
            <a:r>
              <a:rPr lang="en-US" dirty="0">
                <a:latin typeface="Candara" panose="020E0502030303020204" pitchFamily="34" charset="0"/>
              </a:rPr>
              <a:t>Prepares a build</a:t>
            </a:r>
          </a:p>
        </p:txBody>
      </p:sp>
      <p:sp>
        <p:nvSpPr>
          <p:cNvPr id="21" name="Rounded Rectangle 20"/>
          <p:cNvSpPr/>
          <p:nvPr/>
        </p:nvSpPr>
        <p:spPr>
          <a:xfrm>
            <a:off x="274320" y="1289596"/>
            <a:ext cx="6519672"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Developers commit changes to the code</a:t>
            </a:r>
          </a:p>
        </p:txBody>
      </p:sp>
      <p:sp>
        <p:nvSpPr>
          <p:cNvPr id="22" name="Rectangle 21"/>
          <p:cNvSpPr/>
          <p:nvPr/>
        </p:nvSpPr>
        <p:spPr>
          <a:xfrm>
            <a:off x="8217408" y="3676351"/>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Test</a:t>
            </a:r>
          </a:p>
        </p:txBody>
      </p:sp>
      <p:cxnSp>
        <p:nvCxnSpPr>
          <p:cNvPr id="23" name="Straight Arrow Connector 22"/>
          <p:cNvCxnSpPr>
            <a:stCxn id="3" idx="5"/>
            <a:endCxn id="22" idx="2"/>
          </p:cNvCxnSpPr>
          <p:nvPr/>
        </p:nvCxnSpPr>
        <p:spPr>
          <a:xfrm flipV="1">
            <a:off x="7543800" y="4243279"/>
            <a:ext cx="1418844" cy="664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62890" y="2501029"/>
            <a:ext cx="6521958"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The build application is then deployed on the testing server</a:t>
            </a:r>
          </a:p>
        </p:txBody>
      </p:sp>
      <p:sp>
        <p:nvSpPr>
          <p:cNvPr id="25" name="Rectangle 24"/>
          <p:cNvSpPr/>
          <p:nvPr/>
        </p:nvSpPr>
        <p:spPr>
          <a:xfrm>
            <a:off x="8217408" y="5378458"/>
            <a:ext cx="149047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Production</a:t>
            </a:r>
          </a:p>
        </p:txBody>
      </p:sp>
      <p:cxnSp>
        <p:nvCxnSpPr>
          <p:cNvPr id="26" name="Straight Arrow Connector 25"/>
          <p:cNvCxnSpPr>
            <a:stCxn id="3" idx="5"/>
            <a:endCxn id="25" idx="0"/>
          </p:cNvCxnSpPr>
          <p:nvPr/>
        </p:nvCxnSpPr>
        <p:spPr>
          <a:xfrm>
            <a:off x="7543800" y="4908042"/>
            <a:ext cx="1418844" cy="4704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72034" y="3108959"/>
            <a:ext cx="6521958" cy="52514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dirty="0">
                <a:latin typeface="Candara" panose="020E0502030303020204" pitchFamily="34" charset="0"/>
              </a:rPr>
              <a:t>The concerned teams are constantly notified about the build and test results</a:t>
            </a:r>
          </a:p>
        </p:txBody>
      </p:sp>
    </p:spTree>
    <p:extLst>
      <p:ext uri="{BB962C8B-B14F-4D97-AF65-F5344CB8AC3E}">
        <p14:creationId xmlns:p14="http://schemas.microsoft.com/office/powerpoint/2010/main" val="368233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Pipeline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pic>
        <p:nvPicPr>
          <p:cNvPr id="9218" name="Picture 2" descr="Jenkins Pipeline Tutorial: Introduction To Continuous Delivery | Edur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72" y="1982406"/>
            <a:ext cx="11429873" cy="283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36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Pipeline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48</a:t>
            </a:fld>
            <a:endParaRPr lang="en-US" dirty="0"/>
          </a:p>
        </p:txBody>
      </p:sp>
      <p:pic>
        <p:nvPicPr>
          <p:cNvPr id="4098" name="Picture 2" descr="What is Jenkins Pipeline and JenkinsFile? | by Abdalrhmanalkraien | Dev  Gen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5" y="1407365"/>
            <a:ext cx="10442321" cy="494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62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Shortcomings of Single Jenkins Server</a:t>
            </a:r>
          </a:p>
        </p:txBody>
      </p:sp>
      <p:sp>
        <p:nvSpPr>
          <p:cNvPr id="3" name="Content Placeholder 2"/>
          <p:cNvSpPr>
            <a:spLocks noGrp="1"/>
          </p:cNvSpPr>
          <p:nvPr>
            <p:ph idx="1"/>
          </p:nvPr>
        </p:nvSpPr>
        <p:spPr/>
        <p:txBody>
          <a:bodyPr/>
          <a:lstStyle/>
          <a:p>
            <a:pPr>
              <a:lnSpc>
                <a:spcPct val="250000"/>
              </a:lnSpc>
            </a:pPr>
            <a:r>
              <a:rPr lang="en-US" dirty="0"/>
              <a:t>If you need to run web tests using Browser, you need an operating system</a:t>
            </a:r>
          </a:p>
          <a:p>
            <a:pPr>
              <a:lnSpc>
                <a:spcPct val="250000"/>
              </a:lnSpc>
            </a:pPr>
            <a:r>
              <a:rPr lang="en-US" dirty="0"/>
              <a:t>Another build job might require Linux box</a:t>
            </a:r>
          </a:p>
          <a:p>
            <a:pPr>
              <a:lnSpc>
                <a:spcPct val="250000"/>
              </a:lnSpc>
            </a:pPr>
            <a:r>
              <a:rPr lang="en-US" dirty="0"/>
              <a:t>How to manage spikes in build activity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366229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Continuous Integration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pic>
        <p:nvPicPr>
          <p:cNvPr id="5" name="Picture 2" descr="Mind the Product: Old Way: Code, build, test, release, and operate, with a handoff between each phase and a defined start and 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91" y="1766660"/>
            <a:ext cx="1143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50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Distributed Architecture</a:t>
            </a:r>
          </a:p>
        </p:txBody>
      </p:sp>
      <p:sp>
        <p:nvSpPr>
          <p:cNvPr id="5" name="Content Placeholder 4"/>
          <p:cNvSpPr>
            <a:spLocks noGrp="1"/>
          </p:cNvSpPr>
          <p:nvPr>
            <p:ph idx="1"/>
          </p:nvPr>
        </p:nvSpPr>
        <p:spPr/>
        <p:txBody>
          <a:bodyPr/>
          <a:lstStyle/>
          <a:p>
            <a:r>
              <a:rPr lang="en-US" dirty="0"/>
              <a:t>Jenkins master will distribute its workload to slaves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sp>
        <p:nvSpPr>
          <p:cNvPr id="6" name="Rectangle 5"/>
          <p:cNvSpPr/>
          <p:nvPr/>
        </p:nvSpPr>
        <p:spPr>
          <a:xfrm>
            <a:off x="4663440" y="2057400"/>
            <a:ext cx="3026664" cy="74980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a:latin typeface="Candara" panose="020E0502030303020204" pitchFamily="34" charset="0"/>
              </a:rPr>
              <a:t>Jenkins Master</a:t>
            </a:r>
          </a:p>
        </p:txBody>
      </p:sp>
      <p:sp>
        <p:nvSpPr>
          <p:cNvPr id="8" name="Rectangle 7"/>
          <p:cNvSpPr/>
          <p:nvPr/>
        </p:nvSpPr>
        <p:spPr>
          <a:xfrm>
            <a:off x="1853184" y="3496461"/>
            <a:ext cx="2179320"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Jenkins Slave</a:t>
            </a:r>
          </a:p>
        </p:txBody>
      </p:sp>
      <p:sp>
        <p:nvSpPr>
          <p:cNvPr id="9" name="Rectangle 8"/>
          <p:cNvSpPr/>
          <p:nvPr/>
        </p:nvSpPr>
        <p:spPr>
          <a:xfrm>
            <a:off x="5099250" y="3496461"/>
            <a:ext cx="2179320"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Jenkins Slave</a:t>
            </a:r>
          </a:p>
        </p:txBody>
      </p:sp>
      <p:sp>
        <p:nvSpPr>
          <p:cNvPr id="10" name="Rectangle 9"/>
          <p:cNvSpPr/>
          <p:nvPr/>
        </p:nvSpPr>
        <p:spPr>
          <a:xfrm>
            <a:off x="8345316" y="3496461"/>
            <a:ext cx="2179320"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Jenkins Slave</a:t>
            </a:r>
          </a:p>
        </p:txBody>
      </p:sp>
      <p:cxnSp>
        <p:nvCxnSpPr>
          <p:cNvPr id="11" name="Straight Arrow Connector 10"/>
          <p:cNvCxnSpPr>
            <a:stCxn id="6" idx="2"/>
            <a:endCxn id="10" idx="0"/>
          </p:cNvCxnSpPr>
          <p:nvPr/>
        </p:nvCxnSpPr>
        <p:spPr>
          <a:xfrm>
            <a:off x="6176772" y="2807208"/>
            <a:ext cx="3258204" cy="689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9" idx="0"/>
          </p:cNvCxnSpPr>
          <p:nvPr/>
        </p:nvCxnSpPr>
        <p:spPr>
          <a:xfrm>
            <a:off x="6176772" y="2807208"/>
            <a:ext cx="12138" cy="689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a:endCxn id="8" idx="0"/>
          </p:cNvCxnSpPr>
          <p:nvPr/>
        </p:nvCxnSpPr>
        <p:spPr>
          <a:xfrm flipH="1">
            <a:off x="2942844" y="2807208"/>
            <a:ext cx="3233928" cy="689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rot="16200000">
            <a:off x="5812201" y="829797"/>
            <a:ext cx="932688" cy="73998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4"/>
          <p:cNvSpPr txBox="1">
            <a:spLocks/>
          </p:cNvSpPr>
          <p:nvPr/>
        </p:nvSpPr>
        <p:spPr>
          <a:xfrm>
            <a:off x="1853184" y="5113767"/>
            <a:ext cx="8781287" cy="1247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100" dirty="0"/>
              <a:t>Jenkins slaves are generally required to provide the desired environment</a:t>
            </a:r>
          </a:p>
          <a:p>
            <a:pPr marL="0" indent="0" algn="ctr">
              <a:lnSpc>
                <a:spcPct val="150000"/>
              </a:lnSpc>
              <a:buNone/>
            </a:pPr>
            <a:r>
              <a:rPr lang="en-US" sz="2100" dirty="0"/>
              <a:t>It works on the basis of requests received from Jenkins Master</a:t>
            </a:r>
          </a:p>
          <a:p>
            <a:pPr marL="0" indent="0" algn="ctr">
              <a:lnSpc>
                <a:spcPct val="150000"/>
              </a:lnSpc>
              <a:buNone/>
            </a:pPr>
            <a:endParaRPr lang="en-US" sz="2100" dirty="0"/>
          </a:p>
        </p:txBody>
      </p:sp>
    </p:spTree>
    <p:extLst>
      <p:ext uri="{BB962C8B-B14F-4D97-AF65-F5344CB8AC3E}">
        <p14:creationId xmlns:p14="http://schemas.microsoft.com/office/powerpoint/2010/main" val="2837202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Jenkins Delivery Pipeline</a:t>
            </a:r>
          </a:p>
        </p:txBody>
      </p:sp>
      <p:sp>
        <p:nvSpPr>
          <p:cNvPr id="3" name="Content Placeholder 2"/>
          <p:cNvSpPr>
            <a:spLocks noGrp="1"/>
          </p:cNvSpPr>
          <p:nvPr>
            <p:ph idx="1"/>
          </p:nvPr>
        </p:nvSpPr>
        <p:spPr>
          <a:xfrm>
            <a:off x="347526" y="1325880"/>
            <a:ext cx="11650767" cy="2596896"/>
          </a:xfrm>
        </p:spPr>
        <p:txBody>
          <a:bodyPr>
            <a:normAutofit lnSpcReduction="10000"/>
          </a:bodyPr>
          <a:lstStyle/>
          <a:p>
            <a:r>
              <a:rPr lang="en-US" sz="2000" dirty="0"/>
              <a:t>The product is developed and tested. A small change is made in the code and is checked to SCR that triggers UT</a:t>
            </a:r>
          </a:p>
          <a:p>
            <a:r>
              <a:rPr lang="en-US" sz="2000" dirty="0"/>
              <a:t>On success, automatically trigger Acceptance test and produce code coverage and static analysis report</a:t>
            </a:r>
          </a:p>
          <a:p>
            <a:r>
              <a:rPr lang="en-US" sz="2000" dirty="0"/>
              <a:t>If the it succeed, system will trigger the deployment of the project to an integration environment</a:t>
            </a:r>
          </a:p>
          <a:p>
            <a:r>
              <a:rPr lang="en-US" sz="2000" dirty="0"/>
              <a:t>Now invoke integration test suite and regression test suite</a:t>
            </a:r>
          </a:p>
          <a:p>
            <a:r>
              <a:rPr lang="en-US" sz="2000" dirty="0"/>
              <a:t>If these pass, the system triggers UAT and performance test</a:t>
            </a:r>
          </a:p>
          <a:p>
            <a:r>
              <a:rPr lang="en-US" sz="2000" dirty="0"/>
              <a:t>On success, automatically promote the project to release repository and notify developers </a:t>
            </a:r>
          </a:p>
          <a:p>
            <a:endParaRPr lang="en-US" sz="2000"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51</a:t>
            </a:fld>
            <a:endParaRPr lang="en-US" dirty="0"/>
          </a:p>
        </p:txBody>
      </p:sp>
      <p:sp>
        <p:nvSpPr>
          <p:cNvPr id="5" name="Rectangle 4"/>
          <p:cNvSpPr/>
          <p:nvPr/>
        </p:nvSpPr>
        <p:spPr>
          <a:xfrm>
            <a:off x="472440" y="4310277"/>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Unit Test</a:t>
            </a:r>
          </a:p>
        </p:txBody>
      </p:sp>
      <p:sp>
        <p:nvSpPr>
          <p:cNvPr id="7" name="Rectangle 6"/>
          <p:cNvSpPr/>
          <p:nvPr/>
        </p:nvSpPr>
        <p:spPr>
          <a:xfrm>
            <a:off x="2755392" y="4310277"/>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Acceptance Test</a:t>
            </a:r>
          </a:p>
        </p:txBody>
      </p:sp>
      <p:sp>
        <p:nvSpPr>
          <p:cNvPr id="8" name="Rectangle 7"/>
          <p:cNvSpPr/>
          <p:nvPr/>
        </p:nvSpPr>
        <p:spPr>
          <a:xfrm>
            <a:off x="5038344" y="4310277"/>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Code coverage and static analysis</a:t>
            </a:r>
          </a:p>
        </p:txBody>
      </p:sp>
      <p:sp>
        <p:nvSpPr>
          <p:cNvPr id="9" name="Rectangle 8"/>
          <p:cNvSpPr/>
          <p:nvPr/>
        </p:nvSpPr>
        <p:spPr>
          <a:xfrm>
            <a:off x="7321296" y="4310277"/>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Deploy to Integration</a:t>
            </a:r>
          </a:p>
        </p:txBody>
      </p:sp>
      <p:sp>
        <p:nvSpPr>
          <p:cNvPr id="10" name="Rectangle 9"/>
          <p:cNvSpPr/>
          <p:nvPr/>
        </p:nvSpPr>
        <p:spPr>
          <a:xfrm>
            <a:off x="9604248" y="4310277"/>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Integration Test</a:t>
            </a:r>
          </a:p>
        </p:txBody>
      </p:sp>
      <p:cxnSp>
        <p:nvCxnSpPr>
          <p:cNvPr id="12" name="Straight Arrow Connector 11"/>
          <p:cNvCxnSpPr>
            <a:stCxn id="5" idx="3"/>
            <a:endCxn id="7" idx="1"/>
          </p:cNvCxnSpPr>
          <p:nvPr/>
        </p:nvCxnSpPr>
        <p:spPr>
          <a:xfrm>
            <a:off x="2235547" y="4593741"/>
            <a:ext cx="519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518499" y="4593741"/>
            <a:ext cx="519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801451" y="4593741"/>
            <a:ext cx="519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9084403" y="4593741"/>
            <a:ext cx="519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472440" y="5630465"/>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Regression Test</a:t>
            </a:r>
          </a:p>
        </p:txBody>
      </p:sp>
      <p:sp>
        <p:nvSpPr>
          <p:cNvPr id="17" name="Rectangle 16"/>
          <p:cNvSpPr/>
          <p:nvPr/>
        </p:nvSpPr>
        <p:spPr>
          <a:xfrm>
            <a:off x="2755392" y="5630465"/>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UAT and Performance Test</a:t>
            </a:r>
          </a:p>
        </p:txBody>
      </p:sp>
      <p:sp>
        <p:nvSpPr>
          <p:cNvPr id="18" name="Rectangle 17"/>
          <p:cNvSpPr/>
          <p:nvPr/>
        </p:nvSpPr>
        <p:spPr>
          <a:xfrm>
            <a:off x="5038344" y="5630465"/>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Alert and report notes</a:t>
            </a:r>
          </a:p>
        </p:txBody>
      </p:sp>
      <p:sp>
        <p:nvSpPr>
          <p:cNvPr id="19" name="Rectangle 18"/>
          <p:cNvSpPr/>
          <p:nvPr/>
        </p:nvSpPr>
        <p:spPr>
          <a:xfrm>
            <a:off x="7321296" y="5630465"/>
            <a:ext cx="1763107"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Deploy to Prod</a:t>
            </a:r>
          </a:p>
        </p:txBody>
      </p:sp>
      <p:cxnSp>
        <p:nvCxnSpPr>
          <p:cNvPr id="20" name="Straight Arrow Connector 19"/>
          <p:cNvCxnSpPr>
            <a:stCxn id="16" idx="3"/>
            <a:endCxn id="17" idx="1"/>
          </p:cNvCxnSpPr>
          <p:nvPr/>
        </p:nvCxnSpPr>
        <p:spPr>
          <a:xfrm>
            <a:off x="2235547" y="5913929"/>
            <a:ext cx="519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4518499" y="5913929"/>
            <a:ext cx="519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6801451" y="5913929"/>
            <a:ext cx="519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Elbow Connector 23"/>
          <p:cNvCxnSpPr>
            <a:stCxn id="10" idx="3"/>
            <a:endCxn id="16" idx="0"/>
          </p:cNvCxnSpPr>
          <p:nvPr/>
        </p:nvCxnSpPr>
        <p:spPr>
          <a:xfrm flipH="1">
            <a:off x="1353994" y="4593741"/>
            <a:ext cx="10013361" cy="1036724"/>
          </a:xfrm>
          <a:prstGeom prst="bentConnector4">
            <a:avLst>
              <a:gd name="adj1" fmla="val -2283"/>
              <a:gd name="adj2" fmla="val 6367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0039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Jenkins</a:t>
            </a:r>
            <a:endParaRPr lang="en-US" dirty="0"/>
          </a:p>
        </p:txBody>
      </p:sp>
      <p:sp>
        <p:nvSpPr>
          <p:cNvPr id="3" name="Content Placeholder 2"/>
          <p:cNvSpPr>
            <a:spLocks noGrp="1"/>
          </p:cNvSpPr>
          <p:nvPr>
            <p:ph idx="1"/>
          </p:nvPr>
        </p:nvSpPr>
        <p:spPr/>
        <p:txBody>
          <a:bodyPr/>
          <a:lstStyle/>
          <a:p>
            <a:r>
              <a:rPr lang="en-US" dirty="0" smtClean="0"/>
              <a:t>It is better to setup your Jenkins server on cloud for your project.</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52</a:t>
            </a:fld>
            <a:endParaRPr lang="en-US" dirty="0"/>
          </a:p>
        </p:txBody>
      </p:sp>
      <p:pic>
        <p:nvPicPr>
          <p:cNvPr id="5122" name="Picture 2" descr="Installing Jenkins on Google Cloud Platform | Abdelrahman Hosny"/>
          <p:cNvPicPr>
            <a:picLocks noChangeAspect="1" noChangeArrowheads="1"/>
          </p:cNvPicPr>
          <p:nvPr/>
        </p:nvPicPr>
        <p:blipFill rotWithShape="1">
          <a:blip r:embed="rId2">
            <a:extLst>
              <a:ext uri="{28A0092B-C50C-407E-A947-70E740481C1C}">
                <a14:useLocalDpi xmlns:a14="http://schemas.microsoft.com/office/drawing/2010/main" val="0"/>
              </a:ext>
            </a:extLst>
          </a:blip>
          <a:srcRect l="12664" t="26370" r="14364" b="31570"/>
          <a:stretch/>
        </p:blipFill>
        <p:spPr bwMode="auto">
          <a:xfrm>
            <a:off x="786384" y="2652222"/>
            <a:ext cx="4636008" cy="11978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jenkins.io/images/logos/cloud-native/cloud-n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048" y="4313986"/>
            <a:ext cx="1748022" cy="15628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61070" y="4833819"/>
            <a:ext cx="2114681" cy="523220"/>
          </a:xfrm>
          <a:prstGeom prst="rect">
            <a:avLst/>
          </a:prstGeom>
        </p:spPr>
        <p:txBody>
          <a:bodyPr wrap="none">
            <a:spAutoFit/>
          </a:bodyPr>
          <a:lstStyle/>
          <a:p>
            <a:r>
              <a:rPr lang="en-US" sz="2800" dirty="0">
                <a:latin typeface="Candara" panose="020E0502030303020204" pitchFamily="34" charset="0"/>
              </a:rPr>
              <a:t>Cloud Native</a:t>
            </a:r>
          </a:p>
        </p:txBody>
      </p:sp>
      <p:pic>
        <p:nvPicPr>
          <p:cNvPr id="5128" name="Picture 8" descr="DigitalOcean sponsors the Jenkins project"/>
          <p:cNvPicPr>
            <a:picLocks noChangeAspect="1" noChangeArrowheads="1"/>
          </p:cNvPicPr>
          <p:nvPr/>
        </p:nvPicPr>
        <p:blipFill rotWithShape="1">
          <a:blip r:embed="rId4">
            <a:extLst>
              <a:ext uri="{28A0092B-C50C-407E-A947-70E740481C1C}">
                <a14:useLocalDpi xmlns:a14="http://schemas.microsoft.com/office/drawing/2010/main" val="0"/>
              </a:ext>
            </a:extLst>
          </a:blip>
          <a:srcRect l="14099" t="28971" r="9501" b="3651"/>
          <a:stretch/>
        </p:blipFill>
        <p:spPr bwMode="auto">
          <a:xfrm>
            <a:off x="7287768" y="2467877"/>
            <a:ext cx="3562270" cy="17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08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Actions </a:t>
            </a:r>
          </a:p>
        </p:txBody>
      </p:sp>
      <p:sp>
        <p:nvSpPr>
          <p:cNvPr id="3" name="Content Placeholder 2"/>
          <p:cNvSpPr>
            <a:spLocks noGrp="1"/>
          </p:cNvSpPr>
          <p:nvPr>
            <p:ph idx="1"/>
          </p:nvPr>
        </p:nvSpPr>
        <p:spPr/>
        <p:txBody>
          <a:bodyPr>
            <a:normAutofit/>
          </a:bodyPr>
          <a:lstStyle/>
          <a:p>
            <a:r>
              <a:rPr lang="en-US" dirty="0"/>
              <a:t>GitHub Actions is a continuous integration and continuous delivery (CI/CD) platform that allows you to automate your build, test, and deployment pipeline. </a:t>
            </a:r>
            <a:endParaRPr lang="en-US" dirty="0" smtClean="0"/>
          </a:p>
          <a:p>
            <a:r>
              <a:rPr lang="en-US" dirty="0" smtClean="0"/>
              <a:t>GitHub </a:t>
            </a:r>
            <a:r>
              <a:rPr lang="en-US" dirty="0"/>
              <a:t>provides Linux, Windows, and </a:t>
            </a:r>
            <a:r>
              <a:rPr lang="en-US" dirty="0" err="1"/>
              <a:t>macOS</a:t>
            </a:r>
            <a:r>
              <a:rPr lang="en-US" dirty="0"/>
              <a:t> virtual machines to run your workflows, or you can host your own self-hosted runners in your own data center or cloud infrastructure.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53</a:t>
            </a:fld>
            <a:endParaRPr lang="en-US" dirty="0"/>
          </a:p>
        </p:txBody>
      </p:sp>
      <p:pic>
        <p:nvPicPr>
          <p:cNvPr id="1026" name="Picture 2" descr="Integrating Invicti Enterprise with GitHub Actions | Invicti"/>
          <p:cNvPicPr>
            <a:picLocks noChangeAspect="1" noChangeArrowheads="1"/>
          </p:cNvPicPr>
          <p:nvPr/>
        </p:nvPicPr>
        <p:blipFill rotWithShape="1">
          <a:blip r:embed="rId2">
            <a:extLst>
              <a:ext uri="{28A0092B-C50C-407E-A947-70E740481C1C}">
                <a14:useLocalDpi xmlns:a14="http://schemas.microsoft.com/office/drawing/2010/main" val="0"/>
              </a:ext>
            </a:extLst>
          </a:blip>
          <a:srcRect l="19021" t="6633" r="21951"/>
          <a:stretch/>
        </p:blipFill>
        <p:spPr bwMode="auto">
          <a:xfrm>
            <a:off x="7397496" y="3969538"/>
            <a:ext cx="3118104" cy="252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04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a:t>
            </a:r>
            <a:r>
              <a:rPr lang="en-US" dirty="0" smtClean="0"/>
              <a:t>Actions</a:t>
            </a:r>
            <a:endParaRPr lang="en-US" dirty="0"/>
          </a:p>
        </p:txBody>
      </p:sp>
      <p:sp>
        <p:nvSpPr>
          <p:cNvPr id="3" name="Content Placeholder 2"/>
          <p:cNvSpPr>
            <a:spLocks noGrp="1"/>
          </p:cNvSpPr>
          <p:nvPr>
            <p:ph idx="1"/>
          </p:nvPr>
        </p:nvSpPr>
        <p:spPr/>
        <p:txBody>
          <a:bodyPr/>
          <a:lstStyle/>
          <a:p>
            <a:r>
              <a:rPr lang="en-US" dirty="0"/>
              <a:t>Both Jenkins and GitHub Actions are powerful options </a:t>
            </a:r>
            <a:r>
              <a:rPr lang="en-US" dirty="0" smtClean="0"/>
              <a:t>for </a:t>
            </a:r>
            <a:r>
              <a:rPr lang="en-US" dirty="0"/>
              <a:t>CI/CD strategy. </a:t>
            </a:r>
            <a:endParaRPr lang="en-US" dirty="0" smtClean="0"/>
          </a:p>
          <a:p>
            <a:r>
              <a:rPr lang="en-US" dirty="0" smtClean="0"/>
              <a:t>The </a:t>
            </a:r>
            <a:r>
              <a:rPr lang="en-US" dirty="0"/>
              <a:t>tools you choose </a:t>
            </a:r>
            <a:r>
              <a:rPr lang="en-US" dirty="0" smtClean="0"/>
              <a:t>play </a:t>
            </a:r>
            <a:r>
              <a:rPr lang="en-US" dirty="0"/>
              <a:t>a pivotal role in determining the viability of your feature roadmap and the speed at which your team can progress</a:t>
            </a:r>
            <a:r>
              <a:rPr lang="en-US" dirty="0" smtClean="0"/>
              <a:t>.</a:t>
            </a:r>
          </a:p>
          <a:p>
            <a:r>
              <a:rPr lang="en-US" dirty="0"/>
              <a:t>GitHub </a:t>
            </a:r>
            <a:r>
              <a:rPr lang="en-US" dirty="0" smtClean="0"/>
              <a:t>Actions allows you to automate</a:t>
            </a:r>
            <a:r>
              <a:rPr lang="en-US" dirty="0"/>
              <a:t>, customize, and execute your software development workflows right in your </a:t>
            </a:r>
            <a:r>
              <a:rPr lang="en-US" dirty="0" smtClean="0"/>
              <a:t>repository. </a:t>
            </a:r>
          </a:p>
          <a:p>
            <a:r>
              <a:rPr lang="en-US" dirty="0" smtClean="0"/>
              <a:t>You </a:t>
            </a:r>
            <a:r>
              <a:rPr lang="en-US" dirty="0"/>
              <a:t>can discover, create, and share actions to perform any job you'd like, including CI/CD, and combine actions in a completely customized workflow.</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3673891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Actions </a:t>
            </a:r>
          </a:p>
        </p:txBody>
      </p:sp>
      <p:sp>
        <p:nvSpPr>
          <p:cNvPr id="3" name="Content Placeholder 2"/>
          <p:cNvSpPr>
            <a:spLocks noGrp="1"/>
          </p:cNvSpPr>
          <p:nvPr>
            <p:ph idx="1"/>
          </p:nvPr>
        </p:nvSpPr>
        <p:spPr/>
        <p:txBody>
          <a:bodyPr>
            <a:normAutofit/>
          </a:bodyPr>
          <a:lstStyle/>
          <a:p>
            <a:r>
              <a:rPr lang="en-US" dirty="0"/>
              <a:t>GitHub Actions is a continuous integration and continuous delivery (CI/CD) platform that allows you to automate your build, test, and deployment pipeline. </a:t>
            </a:r>
            <a:endParaRPr lang="en-US" dirty="0" smtClean="0"/>
          </a:p>
          <a:p>
            <a:r>
              <a:rPr lang="en-US" dirty="0" smtClean="0"/>
              <a:t>GitHub </a:t>
            </a:r>
            <a:r>
              <a:rPr lang="en-US" dirty="0"/>
              <a:t>provides Linux, Windows, and </a:t>
            </a:r>
            <a:r>
              <a:rPr lang="en-US" dirty="0" err="1"/>
              <a:t>macOS</a:t>
            </a:r>
            <a:r>
              <a:rPr lang="en-US" dirty="0"/>
              <a:t> virtual machines to run your workflows, or you can host your own self-hosted runners in your own data center or cloud infrastructure.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1887462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a:t>
            </a:r>
            <a:r>
              <a:rPr lang="en-US" dirty="0" smtClean="0"/>
              <a:t>Actions Components</a:t>
            </a:r>
            <a:endParaRPr lang="en-US" dirty="0"/>
          </a:p>
        </p:txBody>
      </p:sp>
      <p:sp>
        <p:nvSpPr>
          <p:cNvPr id="3" name="Content Placeholder 2"/>
          <p:cNvSpPr>
            <a:spLocks noGrp="1"/>
          </p:cNvSpPr>
          <p:nvPr>
            <p:ph idx="1"/>
          </p:nvPr>
        </p:nvSpPr>
        <p:spPr/>
        <p:txBody>
          <a:bodyPr/>
          <a:lstStyle/>
          <a:p>
            <a:r>
              <a:rPr lang="en-US" dirty="0" smtClean="0"/>
              <a:t>Workflows</a:t>
            </a:r>
          </a:p>
          <a:p>
            <a:r>
              <a:rPr lang="en-US" dirty="0" smtClean="0"/>
              <a:t>Events</a:t>
            </a:r>
          </a:p>
          <a:p>
            <a:r>
              <a:rPr lang="en-US" dirty="0" smtClean="0"/>
              <a:t>Jobs</a:t>
            </a:r>
          </a:p>
          <a:p>
            <a:r>
              <a:rPr lang="en-US" dirty="0" smtClean="0"/>
              <a:t>Steps</a:t>
            </a:r>
          </a:p>
          <a:p>
            <a:r>
              <a:rPr lang="en-US" dirty="0" smtClean="0"/>
              <a:t>Actions</a:t>
            </a:r>
          </a:p>
          <a:p>
            <a:r>
              <a:rPr lang="en-US" dirty="0"/>
              <a:t>Runners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pic>
        <p:nvPicPr>
          <p:cNvPr id="12290" name="Picture 2" descr="Workflow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12" y="1553184"/>
            <a:ext cx="7586343" cy="380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069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Actions </a:t>
            </a:r>
          </a:p>
        </p:txBody>
      </p:sp>
      <p:sp>
        <p:nvSpPr>
          <p:cNvPr id="3" name="Content Placeholder 2"/>
          <p:cNvSpPr>
            <a:spLocks noGrp="1"/>
          </p:cNvSpPr>
          <p:nvPr>
            <p:ph idx="1"/>
          </p:nvPr>
        </p:nvSpPr>
        <p:spPr/>
        <p:txBody>
          <a:bodyPr>
            <a:normAutofit fontScale="92500" lnSpcReduction="10000"/>
          </a:bodyPr>
          <a:lstStyle/>
          <a:p>
            <a:r>
              <a:rPr lang="en-US" dirty="0"/>
              <a:t>All GitHub Actions automations are handled via workflows, which </a:t>
            </a:r>
            <a:r>
              <a:rPr lang="en-US" dirty="0" smtClean="0"/>
              <a:t>are YAML </a:t>
            </a:r>
            <a:r>
              <a:rPr lang="en-US" dirty="0"/>
              <a:t>files placed under the .</a:t>
            </a:r>
            <a:r>
              <a:rPr lang="en-US" dirty="0" err="1"/>
              <a:t>github</a:t>
            </a:r>
            <a:r>
              <a:rPr lang="en-US" dirty="0"/>
              <a:t>/workflows directory in a </a:t>
            </a:r>
            <a:r>
              <a:rPr lang="en-US" dirty="0" smtClean="0"/>
              <a:t>repository that </a:t>
            </a:r>
            <a:r>
              <a:rPr lang="en-US" dirty="0"/>
              <a:t>define automated processes</a:t>
            </a:r>
            <a:r>
              <a:rPr lang="en-US" dirty="0" smtClean="0"/>
              <a:t>.</a:t>
            </a:r>
          </a:p>
          <a:p>
            <a:r>
              <a:rPr lang="en-US" dirty="0" smtClean="0"/>
              <a:t>Events </a:t>
            </a:r>
            <a:r>
              <a:rPr lang="en-US" dirty="0"/>
              <a:t>are defined triggers that kick off a </a:t>
            </a:r>
            <a:r>
              <a:rPr lang="en-US" dirty="0" smtClean="0"/>
              <a:t>workflow</a:t>
            </a:r>
          </a:p>
          <a:p>
            <a:r>
              <a:rPr lang="en-US" dirty="0"/>
              <a:t>Jobs are a set of steps that execute on the same runner. </a:t>
            </a:r>
            <a:endParaRPr lang="en-US" dirty="0" smtClean="0"/>
          </a:p>
          <a:p>
            <a:r>
              <a:rPr lang="en-US" dirty="0" smtClean="0"/>
              <a:t>Steps </a:t>
            </a:r>
            <a:r>
              <a:rPr lang="en-US" dirty="0"/>
              <a:t>are individual tasks that run commands in a job. </a:t>
            </a:r>
            <a:endParaRPr lang="en-US" dirty="0" smtClean="0"/>
          </a:p>
          <a:p>
            <a:r>
              <a:rPr lang="en-US" dirty="0" smtClean="0"/>
              <a:t>An </a:t>
            </a:r>
            <a:r>
              <a:rPr lang="en-US" dirty="0"/>
              <a:t>action is a command that’s executed on a </a:t>
            </a:r>
            <a:r>
              <a:rPr lang="en-US" dirty="0" smtClean="0"/>
              <a:t>runner—and the </a:t>
            </a:r>
            <a:r>
              <a:rPr lang="en-US" dirty="0"/>
              <a:t>core element of GitHub Actions, which is named after it.</a:t>
            </a:r>
          </a:p>
          <a:p>
            <a:r>
              <a:rPr lang="en-US" dirty="0" smtClean="0"/>
              <a:t>A </a:t>
            </a:r>
            <a:r>
              <a:rPr lang="en-US" dirty="0"/>
              <a:t>runner is a GitHub Actions server. It listens for </a:t>
            </a:r>
            <a:r>
              <a:rPr lang="en-US" dirty="0" smtClean="0"/>
              <a:t>available jobs</a:t>
            </a:r>
            <a:r>
              <a:rPr lang="en-US" dirty="0"/>
              <a:t>, runs each in parallel, and reports back progress, logs </a:t>
            </a:r>
            <a:r>
              <a:rPr lang="en-US" dirty="0" smtClean="0"/>
              <a:t>and results</a:t>
            </a:r>
            <a:r>
              <a:rPr lang="en-US" dirty="0"/>
              <a:t>. </a:t>
            </a:r>
            <a:endParaRPr lang="en-US" dirty="0" smtClean="0"/>
          </a:p>
          <a:p>
            <a:r>
              <a:rPr lang="en-US" dirty="0" smtClean="0"/>
              <a:t>Each </a:t>
            </a:r>
            <a:r>
              <a:rPr lang="en-US" dirty="0"/>
              <a:t>runner can be hosted by GitHub or self-hosted on </a:t>
            </a:r>
            <a:r>
              <a:rPr lang="en-US" dirty="0" smtClean="0"/>
              <a:t>a localized </a:t>
            </a:r>
            <a:r>
              <a:rPr lang="en-US" dirty="0"/>
              <a:t>server</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57</a:t>
            </a:fld>
            <a:endParaRPr lang="en-US" dirty="0"/>
          </a:p>
        </p:txBody>
      </p:sp>
    </p:spTree>
    <p:extLst>
      <p:ext uri="{BB962C8B-B14F-4D97-AF65-F5344CB8AC3E}">
        <p14:creationId xmlns:p14="http://schemas.microsoft.com/office/powerpoint/2010/main" val="1774252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Actions </a:t>
            </a:r>
            <a:r>
              <a:rPr lang="en-US" dirty="0" smtClean="0"/>
              <a:t>Advantages</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a:t>CI/CD pipeline set-up is </a:t>
            </a:r>
            <a:r>
              <a:rPr lang="en-US" dirty="0" smtClean="0"/>
              <a:t>simple</a:t>
            </a:r>
          </a:p>
          <a:p>
            <a:pPr lvl="1">
              <a:lnSpc>
                <a:spcPct val="100000"/>
              </a:lnSpc>
            </a:pPr>
            <a:r>
              <a:rPr lang="en-US" dirty="0" smtClean="0"/>
              <a:t>There’s </a:t>
            </a:r>
            <a:r>
              <a:rPr lang="en-US" dirty="0"/>
              <a:t>no need to manually configure and set up </a:t>
            </a:r>
            <a:r>
              <a:rPr lang="en-US" dirty="0" smtClean="0"/>
              <a:t>CI/CD.</a:t>
            </a:r>
            <a:endParaRPr lang="en-US" dirty="0"/>
          </a:p>
          <a:p>
            <a:pPr>
              <a:lnSpc>
                <a:spcPct val="100000"/>
              </a:lnSpc>
            </a:pPr>
            <a:r>
              <a:rPr lang="en-US" dirty="0"/>
              <a:t>Respond to any </a:t>
            </a:r>
            <a:r>
              <a:rPr lang="en-US" dirty="0" err="1"/>
              <a:t>webhook</a:t>
            </a:r>
            <a:r>
              <a:rPr lang="en-US" dirty="0"/>
              <a:t> on </a:t>
            </a:r>
            <a:r>
              <a:rPr lang="en-US" dirty="0" smtClean="0"/>
              <a:t>GitHub</a:t>
            </a:r>
          </a:p>
          <a:p>
            <a:pPr lvl="1">
              <a:lnSpc>
                <a:spcPct val="100000"/>
              </a:lnSpc>
            </a:pPr>
            <a:r>
              <a:rPr lang="en-US" dirty="0" smtClean="0"/>
              <a:t>Since </a:t>
            </a:r>
            <a:r>
              <a:rPr lang="en-US" dirty="0"/>
              <a:t>GitHub Actions is fully integrated with GitHub, you can set any </a:t>
            </a:r>
            <a:r>
              <a:rPr lang="en-US" dirty="0" err="1"/>
              <a:t>webhook</a:t>
            </a:r>
            <a:r>
              <a:rPr lang="en-US" dirty="0"/>
              <a:t> as an event trigger for an automation or CI/CD pipeline. </a:t>
            </a:r>
          </a:p>
          <a:p>
            <a:pPr>
              <a:lnSpc>
                <a:spcPct val="100000"/>
              </a:lnSpc>
            </a:pPr>
            <a:r>
              <a:rPr lang="en-US" dirty="0"/>
              <a:t>Community-powered, reusable </a:t>
            </a:r>
            <a:r>
              <a:rPr lang="en-US" dirty="0" smtClean="0"/>
              <a:t>workflows</a:t>
            </a:r>
          </a:p>
          <a:p>
            <a:pPr lvl="1">
              <a:lnSpc>
                <a:spcPct val="100000"/>
              </a:lnSpc>
            </a:pPr>
            <a:r>
              <a:rPr lang="en-US" dirty="0" smtClean="0"/>
              <a:t>You </a:t>
            </a:r>
            <a:r>
              <a:rPr lang="en-US" dirty="0"/>
              <a:t>can share your workflows publicly with the wider GitHub community or access pre-built CI/CD workflows in the GitHub </a:t>
            </a:r>
            <a:r>
              <a:rPr lang="en-US" dirty="0" smtClean="0"/>
              <a:t>Marketplace</a:t>
            </a:r>
            <a:endParaRPr lang="en-US" dirty="0"/>
          </a:p>
          <a:p>
            <a:pPr>
              <a:lnSpc>
                <a:spcPct val="100000"/>
              </a:lnSpc>
            </a:pPr>
            <a:r>
              <a:rPr lang="en-US" dirty="0"/>
              <a:t>Support for any platform, any language, and any </a:t>
            </a:r>
            <a:r>
              <a:rPr lang="en-US" dirty="0" smtClean="0"/>
              <a:t>cloud</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1152625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Testing Strategies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1900523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Before Continuous Integration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cxnSp>
        <p:nvCxnSpPr>
          <p:cNvPr id="6" name="Straight Connector 5"/>
          <p:cNvCxnSpPr/>
          <p:nvPr/>
        </p:nvCxnSpPr>
        <p:spPr>
          <a:xfrm>
            <a:off x="6172910" y="1406880"/>
            <a:ext cx="17578" cy="4856760"/>
          </a:xfrm>
          <a:prstGeom prst="line">
            <a:avLst/>
          </a:prstGeom>
          <a:ln w="38100">
            <a:prstDash val="lgDash"/>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466344" y="1406880"/>
            <a:ext cx="5541264" cy="897408"/>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900" dirty="0">
                <a:latin typeface="Candara" panose="020E0502030303020204" pitchFamily="34" charset="0"/>
              </a:rPr>
              <a:t>Developers have to wait till the complete software is developed for the test results</a:t>
            </a:r>
          </a:p>
        </p:txBody>
      </p:sp>
      <p:sp>
        <p:nvSpPr>
          <p:cNvPr id="8" name="Rounded Rectangle 7"/>
          <p:cNvSpPr/>
          <p:nvPr/>
        </p:nvSpPr>
        <p:spPr>
          <a:xfrm>
            <a:off x="6355790" y="1406880"/>
            <a:ext cx="5541264" cy="897408"/>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900" dirty="0">
                <a:latin typeface="Candara" panose="020E0502030303020204" pitchFamily="34" charset="0"/>
              </a:rPr>
              <a:t>If the test fails, then locating and fixing bugs is very difficult. Developers have to check the entire source code of the software</a:t>
            </a:r>
          </a:p>
        </p:txBody>
      </p:sp>
      <p:pic>
        <p:nvPicPr>
          <p:cNvPr id="2050" name="Picture 2" descr="Technological development, web developer, web page developer, web  programming, website developer icon - Download on Iconfi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823" y="3835260"/>
            <a:ext cx="1643443" cy="1643443"/>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2350008" y="2738272"/>
            <a:ext cx="3090672" cy="1156887"/>
          </a:xfrm>
          <a:prstGeom prst="cloudCallout">
            <a:avLst>
              <a:gd name="adj1" fmla="val -54166"/>
              <a:gd name="adj2" fmla="val 59643"/>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latin typeface="Candara" panose="020E0502030303020204" pitchFamily="34" charset="0"/>
              </a:rPr>
              <a:t>I hope the code works fine in testing</a:t>
            </a:r>
          </a:p>
        </p:txBody>
      </p:sp>
      <p:pic>
        <p:nvPicPr>
          <p:cNvPr id="11" name="Picture 2" descr="Technological development, web developer, web page developer, web  programming, website developer icon - Download on Iconfi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723132" y="3835260"/>
            <a:ext cx="1477404" cy="1477404"/>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1"/>
          <p:cNvSpPr/>
          <p:nvPr/>
        </p:nvSpPr>
        <p:spPr>
          <a:xfrm>
            <a:off x="6632460" y="2738272"/>
            <a:ext cx="3090672" cy="1156887"/>
          </a:xfrm>
          <a:prstGeom prst="cloudCallout">
            <a:avLst>
              <a:gd name="adj1" fmla="val 62698"/>
              <a:gd name="adj2" fmla="val 65966"/>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latin typeface="Candara" panose="020E0502030303020204" pitchFamily="34" charset="0"/>
              </a:rPr>
              <a:t>I have to check the entire source code</a:t>
            </a:r>
          </a:p>
        </p:txBody>
      </p:sp>
      <p:sp>
        <p:nvSpPr>
          <p:cNvPr id="10" name="Flowchart: Multidocument 9"/>
          <p:cNvSpPr/>
          <p:nvPr/>
        </p:nvSpPr>
        <p:spPr>
          <a:xfrm>
            <a:off x="6858000" y="4573962"/>
            <a:ext cx="1536192" cy="1022166"/>
          </a:xfrm>
          <a:prstGeom prst="flowChartMultidocumen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latin typeface="Candara" panose="020E0502030303020204" pitchFamily="34" charset="0"/>
              </a:rPr>
              <a:t>Code</a:t>
            </a:r>
          </a:p>
        </p:txBody>
      </p:sp>
    </p:spTree>
    <p:extLst>
      <p:ext uri="{BB962C8B-B14F-4D97-AF65-F5344CB8AC3E}">
        <p14:creationId xmlns:p14="http://schemas.microsoft.com/office/powerpoint/2010/main" val="15096989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F25A-DD9C-4DF8-83BB-DBE8C9B27F46}"/>
              </a:ext>
            </a:extLst>
          </p:cNvPr>
          <p:cNvSpPr>
            <a:spLocks noGrp="1"/>
          </p:cNvSpPr>
          <p:nvPr>
            <p:ph type="title"/>
          </p:nvPr>
        </p:nvSpPr>
        <p:spPr/>
        <p:txBody>
          <a:bodyPr/>
          <a:lstStyle/>
          <a:p>
            <a:r>
              <a:rPr lang="en-US" dirty="0"/>
              <a:t>Testing Strategies</a:t>
            </a:r>
          </a:p>
        </p:txBody>
      </p:sp>
      <p:sp>
        <p:nvSpPr>
          <p:cNvPr id="3" name="Content Placeholder 2">
            <a:extLst>
              <a:ext uri="{FF2B5EF4-FFF2-40B4-BE49-F238E27FC236}">
                <a16:creationId xmlns:a16="http://schemas.microsoft.com/office/drawing/2014/main" id="{2781331D-E983-4E59-A6EF-D9718AA907C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890FA76-169B-4B1C-9CDE-B193ACCDCBD7}"/>
              </a:ext>
            </a:extLst>
          </p:cNvPr>
          <p:cNvSpPr>
            <a:spLocks noGrp="1"/>
          </p:cNvSpPr>
          <p:nvPr>
            <p:ph type="sldNum" sz="quarter" idx="12"/>
          </p:nvPr>
        </p:nvSpPr>
        <p:spPr/>
        <p:txBody>
          <a:bodyPr/>
          <a:lstStyle/>
          <a:p>
            <a:fld id="{B8DACC02-A2BD-4578-8E03-6D891060A695}" type="slidenum">
              <a:rPr lang="en-US" smtClean="0"/>
              <a:pPr/>
              <a:t>60</a:t>
            </a:fld>
            <a:endParaRPr lang="en-US" dirty="0"/>
          </a:p>
        </p:txBody>
      </p:sp>
      <p:pic>
        <p:nvPicPr>
          <p:cNvPr id="2054" name="Picture 6" descr="No alt text provided for this image">
            <a:extLst>
              <a:ext uri="{FF2B5EF4-FFF2-40B4-BE49-F238E27FC236}">
                <a16:creationId xmlns:a16="http://schemas.microsoft.com/office/drawing/2014/main" id="{DC3764EC-199E-42BA-AE78-F1236C469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432" y="1406880"/>
            <a:ext cx="954405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99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White </a:t>
            </a:r>
            <a:r>
              <a:rPr lang="en-US" dirty="0"/>
              <a:t>box </a:t>
            </a:r>
            <a:r>
              <a:rPr lang="en-US" dirty="0" smtClean="0"/>
              <a:t>vs </a:t>
            </a:r>
            <a:r>
              <a:rPr lang="en-US" dirty="0"/>
              <a:t>Black box Testing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61</a:t>
            </a:fld>
            <a:endParaRPr lang="en-US" dirty="0"/>
          </a:p>
        </p:txBody>
      </p:sp>
      <p:pic>
        <p:nvPicPr>
          <p:cNvPr id="1026" name="Picture 2" descr="difference between white box and black box test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6955"/>
          <a:stretch/>
        </p:blipFill>
        <p:spPr bwMode="auto">
          <a:xfrm>
            <a:off x="2576093" y="1207300"/>
            <a:ext cx="5845531" cy="515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450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Testing Pyramid</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pic>
        <p:nvPicPr>
          <p:cNvPr id="2052" name="Picture 4" descr="agile testing pyramid onpath testing Q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1176" y="1478117"/>
            <a:ext cx="6821424" cy="474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56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C4F1-2219-4CAB-81DB-0B6897DFD6D4}"/>
              </a:ext>
            </a:extLst>
          </p:cNvPr>
          <p:cNvSpPr>
            <a:spLocks noGrp="1"/>
          </p:cNvSpPr>
          <p:nvPr>
            <p:ph type="title"/>
          </p:nvPr>
        </p:nvSpPr>
        <p:spPr/>
        <p:txBody>
          <a:bodyPr/>
          <a:lstStyle/>
          <a:p>
            <a:r>
              <a:rPr lang="en-US" dirty="0"/>
              <a:t>Testing Strategies</a:t>
            </a:r>
          </a:p>
        </p:txBody>
      </p:sp>
      <p:sp>
        <p:nvSpPr>
          <p:cNvPr id="4" name="Slide Number Placeholder 3">
            <a:extLst>
              <a:ext uri="{FF2B5EF4-FFF2-40B4-BE49-F238E27FC236}">
                <a16:creationId xmlns:a16="http://schemas.microsoft.com/office/drawing/2014/main" id="{698A0249-A7A1-450A-B10F-8DF350E2CDC7}"/>
              </a:ext>
            </a:extLst>
          </p:cNvPr>
          <p:cNvSpPr>
            <a:spLocks noGrp="1"/>
          </p:cNvSpPr>
          <p:nvPr>
            <p:ph type="sldNum" sz="quarter" idx="12"/>
          </p:nvPr>
        </p:nvSpPr>
        <p:spPr/>
        <p:txBody>
          <a:bodyPr/>
          <a:lstStyle/>
          <a:p>
            <a:fld id="{B8DACC02-A2BD-4578-8E03-6D891060A695}" type="slidenum">
              <a:rPr lang="en-US" smtClean="0"/>
              <a:pPr/>
              <a:t>63</a:t>
            </a:fld>
            <a:endParaRPr lang="en-US" dirty="0"/>
          </a:p>
        </p:txBody>
      </p:sp>
      <p:pic>
        <p:nvPicPr>
          <p:cNvPr id="5" name="Picture 2" descr="Blog Ausy : towards a test automation strate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287" y="1666938"/>
            <a:ext cx="91440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615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Testing Quadrants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pic>
        <p:nvPicPr>
          <p:cNvPr id="307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296" y="1094408"/>
            <a:ext cx="7624016" cy="560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569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a:t>
            </a:r>
            <a:r>
              <a:rPr lang="en-US" dirty="0" smtClean="0"/>
              <a:t>Testing</a:t>
            </a:r>
            <a:endParaRPr lang="en-US" dirty="0"/>
          </a:p>
        </p:txBody>
      </p:sp>
      <p:sp>
        <p:nvSpPr>
          <p:cNvPr id="3" name="Content Placeholder 2"/>
          <p:cNvSpPr>
            <a:spLocks noGrp="1"/>
          </p:cNvSpPr>
          <p:nvPr>
            <p:ph idx="1"/>
          </p:nvPr>
        </p:nvSpPr>
        <p:spPr/>
        <p:txBody>
          <a:bodyPr>
            <a:normAutofit/>
          </a:bodyPr>
          <a:lstStyle/>
          <a:p>
            <a:r>
              <a:rPr lang="en-US" dirty="0"/>
              <a:t>To build quality into the software, you must continually run both automated and manual tests throughout the delivery process to validate the functionality and architecture of the system under development</a:t>
            </a:r>
            <a:r>
              <a:rPr lang="en-US" dirty="0" smtClean="0"/>
              <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pic>
        <p:nvPicPr>
          <p:cNvPr id="2050" name="Picture 2" descr="Continuous Testing |Professionalqa.com"/>
          <p:cNvPicPr>
            <a:picLocks noChangeAspect="1" noChangeArrowheads="1"/>
          </p:cNvPicPr>
          <p:nvPr/>
        </p:nvPicPr>
        <p:blipFill rotWithShape="1">
          <a:blip r:embed="rId2">
            <a:extLst>
              <a:ext uri="{28A0092B-C50C-407E-A947-70E740481C1C}">
                <a14:useLocalDpi xmlns:a14="http://schemas.microsoft.com/office/drawing/2010/main" val="0"/>
              </a:ext>
            </a:extLst>
          </a:blip>
          <a:srcRect l="6579" t="3061" r="3797" b="2506"/>
          <a:stretch/>
        </p:blipFill>
        <p:spPr bwMode="auto">
          <a:xfrm>
            <a:off x="3959352" y="2581154"/>
            <a:ext cx="3712464" cy="391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660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a:t>
            </a:r>
            <a:r>
              <a:rPr lang="en-US" dirty="0" smtClean="0"/>
              <a:t>Testing</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key technical activity is building and maintaining a set of automated test suites, including:</a:t>
            </a:r>
          </a:p>
          <a:p>
            <a:pPr lvl="1"/>
            <a:r>
              <a:rPr lang="en-US" dirty="0" smtClean="0"/>
              <a:t>Unit tests</a:t>
            </a:r>
          </a:p>
          <a:p>
            <a:pPr lvl="2"/>
            <a:r>
              <a:rPr lang="en-US" dirty="0" smtClean="0"/>
              <a:t>These </a:t>
            </a:r>
            <a:r>
              <a:rPr lang="en-US" dirty="0"/>
              <a:t>typically test a single method, class, or function in isolation, providing assurance to developers that their code operates as designed. </a:t>
            </a:r>
            <a:endParaRPr lang="en-US" dirty="0" smtClean="0"/>
          </a:p>
          <a:p>
            <a:pPr lvl="2"/>
            <a:r>
              <a:rPr lang="en-US" dirty="0" smtClean="0"/>
              <a:t>Write </a:t>
            </a:r>
            <a:r>
              <a:rPr lang="en-US" dirty="0"/>
              <a:t>your unit tests before writing code, a technique known as test-driven development (TDD).</a:t>
            </a:r>
          </a:p>
          <a:p>
            <a:pPr lvl="1"/>
            <a:r>
              <a:rPr lang="en-US" dirty="0"/>
              <a:t>Acceptance </a:t>
            </a:r>
            <a:r>
              <a:rPr lang="en-US" dirty="0" smtClean="0"/>
              <a:t>tests</a:t>
            </a:r>
          </a:p>
          <a:p>
            <a:pPr lvl="2"/>
            <a:r>
              <a:rPr lang="en-US" dirty="0" smtClean="0"/>
              <a:t>These </a:t>
            </a:r>
            <a:r>
              <a:rPr lang="en-US" dirty="0"/>
              <a:t>typically test a running app or service (usually with dependencies replaced by test doubles) to provide assurance that a higher level of functionality operates as designed and that regression errors have not been introduced. </a:t>
            </a:r>
            <a:endParaRPr lang="en-US" dirty="0" smtClean="0"/>
          </a:p>
          <a:p>
            <a:pPr lvl="2"/>
            <a:r>
              <a:rPr lang="en-US" dirty="0" smtClean="0"/>
              <a:t>Example </a:t>
            </a:r>
            <a:r>
              <a:rPr lang="en-US" dirty="0"/>
              <a:t>acceptance tests might check for the business acceptance criteria for a user story or the correctness of an API. </a:t>
            </a:r>
            <a:endParaRPr lang="en-US" dirty="0" smtClean="0"/>
          </a:p>
          <a:p>
            <a:pPr lvl="2"/>
            <a:r>
              <a:rPr lang="en-US" dirty="0" smtClean="0"/>
              <a:t>No </a:t>
            </a:r>
            <a:r>
              <a:rPr lang="en-US" dirty="0"/>
              <a:t>one should be able to declare their work "dev complete" unless automated acceptance tests are passing.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66</a:t>
            </a:fld>
            <a:endParaRPr lang="en-US" dirty="0"/>
          </a:p>
        </p:txBody>
      </p:sp>
    </p:spTree>
    <p:extLst>
      <p:ext uri="{BB962C8B-B14F-4D97-AF65-F5344CB8AC3E}">
        <p14:creationId xmlns:p14="http://schemas.microsoft.com/office/powerpoint/2010/main" val="17014272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Deployment Pipeline</a:t>
            </a:r>
            <a:endParaRPr lang="en-US" dirty="0"/>
          </a:p>
        </p:txBody>
      </p:sp>
      <p:sp>
        <p:nvSpPr>
          <p:cNvPr id="3" name="Content Placeholder 2"/>
          <p:cNvSpPr>
            <a:spLocks noGrp="1"/>
          </p:cNvSpPr>
          <p:nvPr>
            <p:ph idx="1"/>
          </p:nvPr>
        </p:nvSpPr>
        <p:spPr>
          <a:xfrm>
            <a:off x="8750808" y="1406880"/>
            <a:ext cx="3247485" cy="4746091"/>
          </a:xfrm>
        </p:spPr>
        <p:txBody>
          <a:bodyPr>
            <a:normAutofit/>
          </a:bodyPr>
          <a:lstStyle/>
          <a:p>
            <a:pPr>
              <a:lnSpc>
                <a:spcPct val="200000"/>
              </a:lnSpc>
            </a:pPr>
            <a:r>
              <a:rPr lang="en-US" sz="1800" dirty="0" smtClean="0"/>
              <a:t>An </a:t>
            </a:r>
            <a:r>
              <a:rPr lang="en-US" sz="1800" dirty="0"/>
              <a:t>example of a simple linear deployment pipeline</a:t>
            </a:r>
            <a:r>
              <a:rPr lang="en-US" sz="1800" dirty="0" smtClean="0"/>
              <a:t>.</a:t>
            </a:r>
          </a:p>
          <a:p>
            <a:pPr>
              <a:lnSpc>
                <a:spcPct val="200000"/>
              </a:lnSpc>
            </a:pPr>
            <a:r>
              <a:rPr lang="en-US" sz="1800" dirty="0" smtClean="0"/>
              <a:t>Green </a:t>
            </a:r>
            <a:r>
              <a:rPr lang="en-US" sz="1800" dirty="0"/>
              <a:t>means no problems were </a:t>
            </a:r>
            <a:r>
              <a:rPr lang="en-US" sz="1800" dirty="0" smtClean="0"/>
              <a:t>found</a:t>
            </a:r>
          </a:p>
          <a:p>
            <a:pPr>
              <a:lnSpc>
                <a:spcPct val="200000"/>
              </a:lnSpc>
            </a:pPr>
            <a:r>
              <a:rPr lang="en-US" sz="1800" dirty="0" smtClean="0"/>
              <a:t>Red </a:t>
            </a:r>
            <a:r>
              <a:rPr lang="en-US" sz="1800" dirty="0"/>
              <a:t>means that one or more problems were discovered.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67</a:t>
            </a:fld>
            <a:endParaRPr lang="en-US" dirty="0"/>
          </a:p>
        </p:txBody>
      </p:sp>
      <p:pic>
        <p:nvPicPr>
          <p:cNvPr id="409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44" y="1207300"/>
            <a:ext cx="8495464" cy="531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883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5D20-8A91-483B-A4AB-40B66AA82BBE}"/>
              </a:ext>
            </a:extLst>
          </p:cNvPr>
          <p:cNvSpPr>
            <a:spLocks noGrp="1"/>
          </p:cNvSpPr>
          <p:nvPr>
            <p:ph type="title"/>
          </p:nvPr>
        </p:nvSpPr>
        <p:spPr/>
        <p:txBody>
          <a:bodyPr/>
          <a:lstStyle/>
          <a:p>
            <a:r>
              <a:rPr lang="en-US" dirty="0"/>
              <a:t>Advantages of Using Agile with DevOps Testing</a:t>
            </a:r>
          </a:p>
        </p:txBody>
      </p:sp>
      <p:sp>
        <p:nvSpPr>
          <p:cNvPr id="3" name="Content Placeholder 2">
            <a:extLst>
              <a:ext uri="{FF2B5EF4-FFF2-40B4-BE49-F238E27FC236}">
                <a16:creationId xmlns:a16="http://schemas.microsoft.com/office/drawing/2014/main" id="{EFABF838-9DAB-4ABF-809E-E7AF8FD5ED33}"/>
              </a:ext>
            </a:extLst>
          </p:cNvPr>
          <p:cNvSpPr>
            <a:spLocks noGrp="1"/>
          </p:cNvSpPr>
          <p:nvPr>
            <p:ph idx="1"/>
          </p:nvPr>
        </p:nvSpPr>
        <p:spPr/>
        <p:txBody>
          <a:bodyPr/>
          <a:lstStyle/>
          <a:p>
            <a:pPr>
              <a:lnSpc>
                <a:spcPct val="150000"/>
              </a:lnSpc>
            </a:pPr>
            <a:r>
              <a:rPr lang="en-US" dirty="0"/>
              <a:t>Cohesion of teams</a:t>
            </a:r>
          </a:p>
          <a:p>
            <a:pPr>
              <a:lnSpc>
                <a:spcPct val="150000"/>
              </a:lnSpc>
            </a:pPr>
            <a:r>
              <a:rPr lang="en-US" dirty="0"/>
              <a:t>Continuous integration and testing</a:t>
            </a:r>
          </a:p>
          <a:p>
            <a:pPr>
              <a:lnSpc>
                <a:spcPct val="150000"/>
              </a:lnSpc>
            </a:pPr>
            <a:r>
              <a:rPr lang="en-US" dirty="0"/>
              <a:t>Improved quality of products</a:t>
            </a:r>
          </a:p>
          <a:p>
            <a:pPr>
              <a:lnSpc>
                <a:spcPct val="150000"/>
              </a:lnSpc>
            </a:pPr>
            <a:r>
              <a:rPr lang="en-US" dirty="0"/>
              <a:t>Easy scalability</a:t>
            </a:r>
          </a:p>
          <a:p>
            <a:pPr>
              <a:lnSpc>
                <a:spcPct val="150000"/>
              </a:lnSpc>
            </a:pPr>
            <a:r>
              <a:rPr lang="en-US" dirty="0"/>
              <a:t>Process automation</a:t>
            </a:r>
          </a:p>
        </p:txBody>
      </p:sp>
      <p:sp>
        <p:nvSpPr>
          <p:cNvPr id="4" name="Slide Number Placeholder 3">
            <a:extLst>
              <a:ext uri="{FF2B5EF4-FFF2-40B4-BE49-F238E27FC236}">
                <a16:creationId xmlns:a16="http://schemas.microsoft.com/office/drawing/2014/main" id="{23717303-F995-40CF-BA77-EE507BC288CA}"/>
              </a:ext>
            </a:extLst>
          </p:cNvPr>
          <p:cNvSpPr>
            <a:spLocks noGrp="1"/>
          </p:cNvSpPr>
          <p:nvPr>
            <p:ph type="sldNum" sz="quarter" idx="12"/>
          </p:nvPr>
        </p:nvSpPr>
        <p:spPr/>
        <p:txBody>
          <a:bodyPr/>
          <a:lstStyle/>
          <a:p>
            <a:fld id="{B8DACC02-A2BD-4578-8E03-6D891060A695}" type="slidenum">
              <a:rPr lang="en-US" smtClean="0"/>
              <a:pPr/>
              <a:t>68</a:t>
            </a:fld>
            <a:endParaRPr lang="en-US" dirty="0"/>
          </a:p>
        </p:txBody>
      </p:sp>
    </p:spTree>
    <p:extLst>
      <p:ext uri="{BB962C8B-B14F-4D97-AF65-F5344CB8AC3E}">
        <p14:creationId xmlns:p14="http://schemas.microsoft.com/office/powerpoint/2010/main" val="31580226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F641-09FB-4817-A0C8-7E63F3393BEC}"/>
              </a:ext>
            </a:extLst>
          </p:cNvPr>
          <p:cNvSpPr>
            <a:spLocks noGrp="1"/>
          </p:cNvSpPr>
          <p:nvPr>
            <p:ph type="title"/>
          </p:nvPr>
        </p:nvSpPr>
        <p:spPr/>
        <p:txBody>
          <a:bodyPr/>
          <a:lstStyle/>
          <a:p>
            <a:r>
              <a:rPr lang="en-US" dirty="0"/>
              <a:t>Automation Testing Framework</a:t>
            </a:r>
          </a:p>
        </p:txBody>
      </p:sp>
      <p:sp>
        <p:nvSpPr>
          <p:cNvPr id="3" name="Content Placeholder 2">
            <a:extLst>
              <a:ext uri="{FF2B5EF4-FFF2-40B4-BE49-F238E27FC236}">
                <a16:creationId xmlns:a16="http://schemas.microsoft.com/office/drawing/2014/main" id="{BCCB449D-45E2-4049-AD48-7A0A11197B73}"/>
              </a:ext>
            </a:extLst>
          </p:cNvPr>
          <p:cNvSpPr>
            <a:spLocks noGrp="1"/>
          </p:cNvSpPr>
          <p:nvPr>
            <p:ph idx="1"/>
          </p:nvPr>
        </p:nvSpPr>
        <p:spPr/>
        <p:txBody>
          <a:bodyPr/>
          <a:lstStyle/>
          <a:p>
            <a:r>
              <a:rPr lang="en-US" dirty="0"/>
              <a:t>A testing framework is used to write test cases and a continuous integration software will run these test cases automatically.</a:t>
            </a:r>
          </a:p>
          <a:p>
            <a:r>
              <a:rPr lang="en-US" dirty="0"/>
              <a:t>A well developed testing framework or an integrated development environment (can be used to run the test scripts).</a:t>
            </a:r>
          </a:p>
        </p:txBody>
      </p:sp>
      <p:sp>
        <p:nvSpPr>
          <p:cNvPr id="4" name="Slide Number Placeholder 3">
            <a:extLst>
              <a:ext uri="{FF2B5EF4-FFF2-40B4-BE49-F238E27FC236}">
                <a16:creationId xmlns:a16="http://schemas.microsoft.com/office/drawing/2014/main" id="{5EE6F965-7A46-4A3E-802C-3F8DBDCEF6DE}"/>
              </a:ext>
            </a:extLst>
          </p:cNvPr>
          <p:cNvSpPr>
            <a:spLocks noGrp="1"/>
          </p:cNvSpPr>
          <p:nvPr>
            <p:ph type="sldNum" sz="quarter" idx="12"/>
          </p:nvPr>
        </p:nvSpPr>
        <p:spPr/>
        <p:txBody>
          <a:bodyPr/>
          <a:lstStyle/>
          <a:p>
            <a:fld id="{B8DACC02-A2BD-4578-8E03-6D891060A695}" type="slidenum">
              <a:rPr lang="en-US" smtClean="0"/>
              <a:pPr/>
              <a:t>69</a:t>
            </a:fld>
            <a:endParaRPr lang="en-US" dirty="0"/>
          </a:p>
        </p:txBody>
      </p:sp>
      <p:pic>
        <p:nvPicPr>
          <p:cNvPr id="4098" name="Picture 2" descr="No alt text provided for this image">
            <a:extLst>
              <a:ext uri="{FF2B5EF4-FFF2-40B4-BE49-F238E27FC236}">
                <a16:creationId xmlns:a16="http://schemas.microsoft.com/office/drawing/2014/main" id="{B5CD0F42-A88C-4315-8BBB-A8E6F4FB4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222" y="3429000"/>
            <a:ext cx="7429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64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Before Continuous Integration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cxnSp>
        <p:nvCxnSpPr>
          <p:cNvPr id="6" name="Straight Connector 5"/>
          <p:cNvCxnSpPr/>
          <p:nvPr/>
        </p:nvCxnSpPr>
        <p:spPr>
          <a:xfrm>
            <a:off x="6172910" y="1406880"/>
            <a:ext cx="17578" cy="4856760"/>
          </a:xfrm>
          <a:prstGeom prst="line">
            <a:avLst/>
          </a:prstGeom>
          <a:ln w="38100">
            <a:prstDash val="lgDash"/>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466344" y="1406880"/>
            <a:ext cx="5541264" cy="897408"/>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900" dirty="0">
                <a:latin typeface="Candara" panose="020E0502030303020204" pitchFamily="34" charset="0"/>
              </a:rPr>
              <a:t>Software delivery process was slow</a:t>
            </a:r>
          </a:p>
        </p:txBody>
      </p:sp>
      <p:sp>
        <p:nvSpPr>
          <p:cNvPr id="8" name="Rounded Rectangle 7"/>
          <p:cNvSpPr/>
          <p:nvPr/>
        </p:nvSpPr>
        <p:spPr>
          <a:xfrm>
            <a:off x="6355790" y="1406880"/>
            <a:ext cx="5541264" cy="897408"/>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900" dirty="0">
                <a:latin typeface="Candara" panose="020E0502030303020204" pitchFamily="34" charset="0"/>
              </a:rPr>
              <a:t>Continuous feedback pertaining to things like coding or architectural issues, build failures, test status etc. was not present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868" y="2924493"/>
            <a:ext cx="3715760" cy="2086542"/>
          </a:xfrm>
          <a:prstGeom prst="rect">
            <a:avLst/>
          </a:prstGeom>
        </p:spPr>
      </p:pic>
      <p:pic>
        <p:nvPicPr>
          <p:cNvPr id="3076" name="Picture 4" descr="feedback loop Icon - Download feedback loop Icon 589706 | Noun Project"/>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328" y="2924493"/>
            <a:ext cx="2197735" cy="21977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36408" y="5122228"/>
            <a:ext cx="3364992" cy="461665"/>
          </a:xfrm>
          <a:prstGeom prst="rect">
            <a:avLst/>
          </a:prstGeom>
          <a:noFill/>
        </p:spPr>
        <p:txBody>
          <a:bodyPr wrap="square" rtlCol="0">
            <a:spAutoFit/>
          </a:bodyPr>
          <a:lstStyle/>
          <a:p>
            <a:pPr algn="ctr"/>
            <a:r>
              <a:rPr lang="en-US" sz="2400" dirty="0">
                <a:solidFill>
                  <a:schemeClr val="accent1"/>
                </a:solidFill>
                <a:latin typeface="Candara" panose="020E0502030303020204" pitchFamily="34" charset="0"/>
              </a:rPr>
              <a:t>Build, Measure, Learn</a:t>
            </a:r>
          </a:p>
        </p:txBody>
      </p:sp>
      <p:sp>
        <p:nvSpPr>
          <p:cNvPr id="14" name="Multiply 13"/>
          <p:cNvSpPr/>
          <p:nvPr/>
        </p:nvSpPr>
        <p:spPr>
          <a:xfrm>
            <a:off x="10296144" y="3694493"/>
            <a:ext cx="1328928" cy="14081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689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 Automation Case Study</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70</a:t>
            </a:fld>
            <a:endParaRPr lang="en-US" dirty="0"/>
          </a:p>
        </p:txBody>
      </p:sp>
    </p:spTree>
    <p:extLst>
      <p:ext uri="{BB962C8B-B14F-4D97-AF65-F5344CB8AC3E}">
        <p14:creationId xmlns:p14="http://schemas.microsoft.com/office/powerpoint/2010/main" val="42612622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Automation Case Study</a:t>
            </a:r>
            <a:endParaRPr lang="en-US" dirty="0"/>
          </a:p>
        </p:txBody>
      </p:sp>
      <p:sp>
        <p:nvSpPr>
          <p:cNvPr id="3" name="Content Placeholder 2"/>
          <p:cNvSpPr>
            <a:spLocks noGrp="1"/>
          </p:cNvSpPr>
          <p:nvPr>
            <p:ph idx="1"/>
          </p:nvPr>
        </p:nvSpPr>
        <p:spPr/>
        <p:txBody>
          <a:bodyPr/>
          <a:lstStyle/>
          <a:p>
            <a:r>
              <a:rPr lang="en-US" dirty="0"/>
              <a:t>For many businesses, automated test development, maintenance and coverage is </a:t>
            </a:r>
            <a:r>
              <a:rPr lang="en-US" dirty="0" smtClean="0"/>
              <a:t>a weakness as </a:t>
            </a:r>
            <a:r>
              <a:rPr lang="en-US" dirty="0"/>
              <a:t>a result of the upfront costs of doing it properly</a:t>
            </a:r>
            <a:r>
              <a:rPr lang="en-US" dirty="0" smtClean="0"/>
              <a:t>.</a:t>
            </a:r>
          </a:p>
          <a:p>
            <a:r>
              <a:rPr lang="en-US" dirty="0"/>
              <a:t>K&amp;C’s software developers and QA engineers are highly skilled and mature professionals able to identify gaps, limitations, opportunities much faster than others</a:t>
            </a:r>
            <a:r>
              <a:rPr lang="en-US" dirty="0" smtClean="0"/>
              <a:t>.</a:t>
            </a:r>
            <a:endParaRPr lang="en-US" dirty="0"/>
          </a:p>
          <a:p>
            <a:r>
              <a:rPr lang="en-US" dirty="0"/>
              <a:t>K&amp;C teams include full-stack and QA automation engineers able to develop, maintain and test a wide range of application types.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17323659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Automation Case Study</a:t>
            </a:r>
            <a:endParaRPr lang="en-US" dirty="0"/>
          </a:p>
        </p:txBody>
      </p:sp>
      <p:sp>
        <p:nvSpPr>
          <p:cNvPr id="3" name="Content Placeholder 2"/>
          <p:cNvSpPr>
            <a:spLocks noGrp="1"/>
          </p:cNvSpPr>
          <p:nvPr>
            <p:ph idx="1"/>
          </p:nvPr>
        </p:nvSpPr>
        <p:spPr/>
        <p:txBody>
          <a:bodyPr>
            <a:normAutofit/>
          </a:bodyPr>
          <a:lstStyle/>
          <a:p>
            <a:r>
              <a:rPr lang="en-US" dirty="0"/>
              <a:t>Case study background</a:t>
            </a:r>
          </a:p>
          <a:p>
            <a:pPr lvl="1"/>
            <a:r>
              <a:rPr lang="en-US" dirty="0" smtClean="0"/>
              <a:t>Their client</a:t>
            </a:r>
            <a:r>
              <a:rPr lang="en-US" dirty="0"/>
              <a:t>, </a:t>
            </a:r>
            <a:r>
              <a:rPr lang="en-US" b="1" dirty="0" err="1"/>
              <a:t>Informa</a:t>
            </a:r>
            <a:r>
              <a:rPr lang="en-US" dirty="0"/>
              <a:t>, is the largest events company in the world. </a:t>
            </a:r>
            <a:endParaRPr lang="en-US" dirty="0" smtClean="0"/>
          </a:p>
          <a:p>
            <a:pPr lvl="1"/>
            <a:r>
              <a:rPr lang="en-US" dirty="0" smtClean="0"/>
              <a:t>Existing project is </a:t>
            </a:r>
            <a:r>
              <a:rPr lang="en-US" dirty="0"/>
              <a:t>a scalable and modular white label </a:t>
            </a:r>
            <a:r>
              <a:rPr lang="en-US" dirty="0" smtClean="0"/>
              <a:t>CMS.</a:t>
            </a:r>
            <a:endParaRPr lang="en-US" dirty="0"/>
          </a:p>
          <a:p>
            <a:pPr lvl="1"/>
            <a:r>
              <a:rPr lang="en-US" dirty="0" smtClean="0"/>
              <a:t>The </a:t>
            </a:r>
            <a:r>
              <a:rPr lang="en-US" dirty="0"/>
              <a:t>application was </a:t>
            </a:r>
            <a:r>
              <a:rPr lang="en-US" dirty="0" smtClean="0"/>
              <a:t>built </a:t>
            </a:r>
            <a:r>
              <a:rPr lang="en-US" dirty="0"/>
              <a:t>with a monolith architecture over 6 years ago now. </a:t>
            </a:r>
            <a:endParaRPr lang="en-US" dirty="0" smtClean="0"/>
          </a:p>
          <a:p>
            <a:pPr lvl="1"/>
            <a:r>
              <a:rPr lang="en-US" dirty="0" smtClean="0"/>
              <a:t>The team </a:t>
            </a:r>
            <a:r>
              <a:rPr lang="en-US" dirty="0"/>
              <a:t>were experienced, skilled software developers but the monolithic architecture was not scalable and be suitably adapted to current and planned future </a:t>
            </a:r>
            <a:r>
              <a:rPr lang="en-US" dirty="0" smtClean="0"/>
              <a:t>needs.</a:t>
            </a:r>
          </a:p>
          <a:p>
            <a:pPr lvl="1"/>
            <a:r>
              <a:rPr lang="en-US" dirty="0" smtClean="0"/>
              <a:t>The </a:t>
            </a:r>
            <a:r>
              <a:rPr lang="en-US" dirty="0"/>
              <a:t>original software development team also took on the QA role alongside development responsibilities and set up automated testing for the monolithic CRM. However, as the application’s features were consistently iterated on at the request of the business an increasing number of bugs and other issues started to appear.</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4037602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p:txBody>
          <a:bodyPr>
            <a:normAutofit lnSpcReduction="10000"/>
          </a:bodyPr>
          <a:lstStyle/>
          <a:p>
            <a:r>
              <a:rPr lang="en-US" dirty="0"/>
              <a:t>The </a:t>
            </a:r>
            <a:r>
              <a:rPr lang="en-US" dirty="0" smtClean="0"/>
              <a:t>decision </a:t>
            </a:r>
            <a:r>
              <a:rPr lang="en-US" dirty="0"/>
              <a:t>was taken to bring in a K&amp;C software development team to migrate the legacy app from a monolithic to </a:t>
            </a:r>
            <a:r>
              <a:rPr lang="en-US" dirty="0" err="1"/>
              <a:t>microservices</a:t>
            </a:r>
            <a:r>
              <a:rPr lang="en-US" dirty="0"/>
              <a:t>-based architecture. </a:t>
            </a:r>
            <a:endParaRPr lang="en-US" dirty="0" smtClean="0"/>
          </a:p>
          <a:p>
            <a:r>
              <a:rPr lang="en-US" dirty="0" smtClean="0"/>
              <a:t>Initially</a:t>
            </a:r>
            <a:r>
              <a:rPr lang="en-US" dirty="0"/>
              <a:t>, manual QA engineers were introduced into the team as a stand-alone role.</a:t>
            </a:r>
          </a:p>
          <a:p>
            <a:r>
              <a:rPr lang="en-US" dirty="0" smtClean="0"/>
              <a:t>At </a:t>
            </a:r>
            <a:r>
              <a:rPr lang="en-US" dirty="0"/>
              <a:t>a later date the decision was taken to evolve the CRM as a SaaS to be licensed to the multiple event brands under the </a:t>
            </a:r>
            <a:r>
              <a:rPr lang="en-US" dirty="0" err="1"/>
              <a:t>Informa</a:t>
            </a:r>
            <a:r>
              <a:rPr lang="en-US" dirty="0"/>
              <a:t> umbrella. Alongside the architectural changes that required the decision was taken to introduce a comprehensive automated testing system.</a:t>
            </a:r>
          </a:p>
          <a:p>
            <a:r>
              <a:rPr lang="en-US" dirty="0" smtClean="0"/>
              <a:t>Without </a:t>
            </a:r>
            <a:r>
              <a:rPr lang="en-US" dirty="0"/>
              <a:t>it, manual regressions of the application would have taken up to 2 weeks, followed by re-testing and any fixes required.</a:t>
            </a:r>
          </a:p>
          <a:p>
            <a:r>
              <a:rPr lang="en-US" dirty="0" smtClean="0"/>
              <a:t>This </a:t>
            </a:r>
            <a:r>
              <a:rPr lang="en-US" dirty="0"/>
              <a:t>wasn’t an option for the CRM’s agile development approach.</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22634136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a:xfrm>
            <a:off x="347526" y="1207300"/>
            <a:ext cx="11650767" cy="5111204"/>
          </a:xfrm>
        </p:spPr>
        <p:txBody>
          <a:bodyPr>
            <a:normAutofit/>
          </a:bodyPr>
          <a:lstStyle/>
          <a:p>
            <a:r>
              <a:rPr lang="en-US" dirty="0"/>
              <a:t>The solution - an automated test pyramid</a:t>
            </a:r>
          </a:p>
          <a:p>
            <a:pPr lvl="1"/>
            <a:r>
              <a:rPr lang="en-US" dirty="0" smtClean="0"/>
              <a:t>The solution </a:t>
            </a:r>
            <a:r>
              <a:rPr lang="en-US" dirty="0"/>
              <a:t>was to develop an automated test pyramid with the following components:</a:t>
            </a:r>
          </a:p>
          <a:p>
            <a:pPr lvl="2">
              <a:lnSpc>
                <a:spcPct val="150000"/>
              </a:lnSpc>
            </a:pPr>
            <a:r>
              <a:rPr lang="en-US" dirty="0" smtClean="0"/>
              <a:t>Unit/component </a:t>
            </a:r>
            <a:r>
              <a:rPr lang="en-US" dirty="0"/>
              <a:t>tests</a:t>
            </a:r>
          </a:p>
          <a:p>
            <a:pPr lvl="2">
              <a:lnSpc>
                <a:spcPct val="150000"/>
              </a:lnSpc>
            </a:pPr>
            <a:r>
              <a:rPr lang="en-US" dirty="0"/>
              <a:t>Service integration tests</a:t>
            </a:r>
          </a:p>
          <a:p>
            <a:pPr lvl="2">
              <a:lnSpc>
                <a:spcPct val="150000"/>
              </a:lnSpc>
            </a:pPr>
            <a:r>
              <a:rPr lang="en-US" dirty="0"/>
              <a:t>Service API tests</a:t>
            </a:r>
          </a:p>
          <a:p>
            <a:pPr lvl="2">
              <a:lnSpc>
                <a:spcPct val="150000"/>
              </a:lnSpc>
            </a:pPr>
            <a:r>
              <a:rPr lang="en-US" dirty="0"/>
              <a:t>Feature functional tests</a:t>
            </a:r>
          </a:p>
          <a:p>
            <a:pPr lvl="2">
              <a:lnSpc>
                <a:spcPct val="150000"/>
              </a:lnSpc>
            </a:pPr>
            <a:r>
              <a:rPr lang="en-US" dirty="0"/>
              <a:t>Feature non-functional tests</a:t>
            </a:r>
          </a:p>
          <a:p>
            <a:pPr lvl="2">
              <a:lnSpc>
                <a:spcPct val="150000"/>
              </a:lnSpc>
            </a:pPr>
            <a:r>
              <a:rPr lang="en-US" dirty="0"/>
              <a:t>End-to-end tests</a:t>
            </a:r>
          </a:p>
          <a:p>
            <a:pPr lvl="1"/>
            <a:r>
              <a:rPr lang="en-US" dirty="0"/>
              <a:t>The unit/component and service integrations test were developed by the software developers and the remaining components by QA automation engineers.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74</a:t>
            </a:fld>
            <a:endParaRPr lang="en-US" dirty="0"/>
          </a:p>
        </p:txBody>
      </p:sp>
      <p:pic>
        <p:nvPicPr>
          <p:cNvPr id="5122" name="Picture 2" descr="https://kruschecompany.com/wp-content/uploads/2022/02/QA-pyramid-G.D-1.01-1024x102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14" b="7388"/>
          <a:stretch/>
        </p:blipFill>
        <p:spPr bwMode="auto">
          <a:xfrm>
            <a:off x="6163765" y="2029969"/>
            <a:ext cx="3867203" cy="338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07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a:xfrm>
            <a:off x="347526" y="1406880"/>
            <a:ext cx="11650767" cy="4939056"/>
          </a:xfrm>
        </p:spPr>
        <p:txBody>
          <a:bodyPr>
            <a:normAutofit/>
          </a:bodyPr>
          <a:lstStyle/>
          <a:p>
            <a:r>
              <a:rPr lang="en-US" dirty="0"/>
              <a:t>The tech stack</a:t>
            </a:r>
          </a:p>
          <a:p>
            <a:pPr lvl="1"/>
            <a:r>
              <a:rPr lang="en-US" dirty="0"/>
              <a:t>The technology stack used in this project includes but is not limited to</a:t>
            </a:r>
            <a:r>
              <a:rPr lang="en-US" dirty="0" smtClean="0"/>
              <a:t>:</a:t>
            </a:r>
          </a:p>
          <a:p>
            <a:pPr lvl="1"/>
            <a:endParaRPr lang="en-US" dirty="0"/>
          </a:p>
          <a:p>
            <a:pPr lvl="1"/>
            <a:endParaRPr lang="en-US" dirty="0" smtClean="0"/>
          </a:p>
          <a:p>
            <a:pPr lvl="1"/>
            <a:endParaRPr lang="en-US" dirty="0" smtClean="0"/>
          </a:p>
          <a:p>
            <a:pPr lvl="1"/>
            <a:endParaRPr lang="en-US" dirty="0"/>
          </a:p>
          <a:p>
            <a:pPr lvl="1"/>
            <a:endParaRPr lang="en-US" dirty="0" smtClean="0"/>
          </a:p>
          <a:p>
            <a:pPr lvl="1"/>
            <a:r>
              <a:rPr lang="en-US" dirty="0" smtClean="0"/>
              <a:t>Puppeteer </a:t>
            </a:r>
            <a:r>
              <a:rPr lang="en-US" dirty="0"/>
              <a:t>provides a high-level API to control Google </a:t>
            </a:r>
            <a:r>
              <a:rPr lang="en-US" dirty="0" smtClean="0"/>
              <a:t>Chrome (</a:t>
            </a:r>
            <a:r>
              <a:rPr lang="en-US" dirty="0"/>
              <a:t>or any other Chrome </a:t>
            </a:r>
            <a:r>
              <a:rPr lang="en-US" dirty="0" err="1"/>
              <a:t>DevTools</a:t>
            </a:r>
            <a:r>
              <a:rPr lang="en-US" dirty="0"/>
              <a:t> Protocol based browser) built by Google</a:t>
            </a:r>
            <a:r>
              <a:rPr lang="en-US" dirty="0" smtClean="0"/>
              <a:t>.</a:t>
            </a:r>
            <a:endParaRPr lang="en-US" dirty="0"/>
          </a:p>
          <a:p>
            <a:pPr lvl="1"/>
            <a:r>
              <a:rPr lang="en-US" dirty="0"/>
              <a:t>Jest is a framework developed by Meta Platforms (ex-Facebook</a:t>
            </a:r>
            <a:r>
              <a:rPr lang="en-US" dirty="0" smtClean="0"/>
              <a:t>).</a:t>
            </a:r>
            <a:endParaRPr lang="en-US" dirty="0"/>
          </a:p>
          <a:p>
            <a:pPr lvl="1"/>
            <a:r>
              <a:rPr lang="en-US" dirty="0"/>
              <a:t>Both are popular, well-supported and continuously developing tools used by a wide range of applications that require browser automation. </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466937"/>
              </p:ext>
            </p:extLst>
          </p:nvPr>
        </p:nvGraphicFramePr>
        <p:xfrm>
          <a:off x="1060703" y="2564847"/>
          <a:ext cx="9747504" cy="1402080"/>
        </p:xfrm>
        <a:graphic>
          <a:graphicData uri="http://schemas.openxmlformats.org/drawingml/2006/table">
            <a:tbl>
              <a:tblPr firstRow="1" bandRow="1">
                <a:tableStyleId>{F2DE63D5-997A-4646-A377-4702673A728D}</a:tableStyleId>
              </a:tblPr>
              <a:tblGrid>
                <a:gridCol w="3249168">
                  <a:extLst>
                    <a:ext uri="{9D8B030D-6E8A-4147-A177-3AD203B41FA5}">
                      <a16:colId xmlns:a16="http://schemas.microsoft.com/office/drawing/2014/main" val="4243639741"/>
                    </a:ext>
                  </a:extLst>
                </a:gridCol>
                <a:gridCol w="3249168">
                  <a:extLst>
                    <a:ext uri="{9D8B030D-6E8A-4147-A177-3AD203B41FA5}">
                      <a16:colId xmlns:a16="http://schemas.microsoft.com/office/drawing/2014/main" val="572677221"/>
                    </a:ext>
                  </a:extLst>
                </a:gridCol>
                <a:gridCol w="3249168">
                  <a:extLst>
                    <a:ext uri="{9D8B030D-6E8A-4147-A177-3AD203B41FA5}">
                      <a16:colId xmlns:a16="http://schemas.microsoft.com/office/drawing/2014/main" val="2206299306"/>
                    </a:ext>
                  </a:extLst>
                </a:gridCol>
              </a:tblGrid>
              <a:tr h="370840">
                <a:tc>
                  <a:txBody>
                    <a:bodyPr/>
                    <a:lstStyle/>
                    <a:p>
                      <a:pPr algn="ctr"/>
                      <a:r>
                        <a:rPr lang="en-US" sz="2000" dirty="0" smtClean="0"/>
                        <a:t>Languages</a:t>
                      </a:r>
                      <a:endParaRPr lang="en-US" sz="2000" dirty="0">
                        <a:latin typeface="Aller" panose="02000503030000020004" pitchFamily="2" charset="0"/>
                      </a:endParaRPr>
                    </a:p>
                  </a:txBody>
                  <a:tcPr/>
                </a:tc>
                <a:tc>
                  <a:txBody>
                    <a:bodyPr/>
                    <a:lstStyle/>
                    <a:p>
                      <a:pPr algn="ctr"/>
                      <a:r>
                        <a:rPr lang="en-US" sz="2000" dirty="0" smtClean="0"/>
                        <a:t>Frameworks</a:t>
                      </a:r>
                      <a:endParaRPr lang="en-US" sz="2000" dirty="0">
                        <a:latin typeface="Aller" panose="02000503030000020004" pitchFamily="2" charset="0"/>
                      </a:endParaRPr>
                    </a:p>
                  </a:txBody>
                  <a:tcPr/>
                </a:tc>
                <a:tc>
                  <a:txBody>
                    <a:bodyPr/>
                    <a:lstStyle/>
                    <a:p>
                      <a:pPr algn="ctr"/>
                      <a:r>
                        <a:rPr lang="en-US" sz="2000" dirty="0" smtClean="0"/>
                        <a:t>Test frameworks</a:t>
                      </a:r>
                      <a:endParaRPr lang="en-US" sz="2000" dirty="0">
                        <a:latin typeface="Aller" panose="02000503030000020004" pitchFamily="2" charset="0"/>
                      </a:endParaRPr>
                    </a:p>
                  </a:txBody>
                  <a:tcPr/>
                </a:tc>
                <a:extLst>
                  <a:ext uri="{0D108BD9-81ED-4DB2-BD59-A6C34878D82A}">
                    <a16:rowId xmlns:a16="http://schemas.microsoft.com/office/drawing/2014/main" val="82040241"/>
                  </a:ext>
                </a:extLst>
              </a:tr>
              <a:tr h="370840">
                <a:tc>
                  <a:txBody>
                    <a:bodyPr/>
                    <a:lstStyle/>
                    <a:p>
                      <a:pPr algn="ctr"/>
                      <a:r>
                        <a:rPr lang="en-US" sz="2000" dirty="0" smtClean="0"/>
                        <a:t>Java &amp; Typescript</a:t>
                      </a:r>
                      <a:endParaRPr lang="en-US" sz="2000" dirty="0">
                        <a:latin typeface="Aller" panose="02000503030000020004" pitchFamily="2" charset="0"/>
                      </a:endParaRPr>
                    </a:p>
                  </a:txBody>
                  <a:tcPr/>
                </a:tc>
                <a:tc>
                  <a:txBody>
                    <a:bodyPr/>
                    <a:lstStyle/>
                    <a:p>
                      <a:pPr algn="ctr"/>
                      <a:r>
                        <a:rPr lang="en-US" sz="2000" dirty="0" smtClean="0"/>
                        <a:t>Spring &amp; React.js</a:t>
                      </a:r>
                      <a:endParaRPr lang="en-US" sz="2000" dirty="0" smtClean="0">
                        <a:latin typeface="Aller" panose="02000503030000020004" pitchFamily="2" charset="0"/>
                      </a:endParaRPr>
                    </a:p>
                  </a:txBody>
                  <a:tcPr/>
                </a:tc>
                <a:tc>
                  <a:txBody>
                    <a:bodyPr/>
                    <a:lstStyle/>
                    <a:p>
                      <a:pPr algn="ctr"/>
                      <a:r>
                        <a:rPr lang="en-US" sz="2000" dirty="0" smtClean="0"/>
                        <a:t>Puppeteer, Percy, Junit, Artillery, Lighthouse and Postman</a:t>
                      </a:r>
                      <a:endParaRPr lang="en-US" sz="2000" dirty="0">
                        <a:latin typeface="Aller" panose="02000503030000020004" pitchFamily="2" charset="0"/>
                      </a:endParaRPr>
                    </a:p>
                  </a:txBody>
                  <a:tcPr/>
                </a:tc>
                <a:extLst>
                  <a:ext uri="{0D108BD9-81ED-4DB2-BD59-A6C34878D82A}">
                    <a16:rowId xmlns:a16="http://schemas.microsoft.com/office/drawing/2014/main" val="351628868"/>
                  </a:ext>
                </a:extLst>
              </a:tr>
            </a:tbl>
          </a:graphicData>
        </a:graphic>
      </p:graphicFrame>
    </p:spTree>
    <p:extLst>
      <p:ext uri="{BB962C8B-B14F-4D97-AF65-F5344CB8AC3E}">
        <p14:creationId xmlns:p14="http://schemas.microsoft.com/office/powerpoint/2010/main" val="2529549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p:txBody>
          <a:bodyPr>
            <a:normAutofit/>
          </a:bodyPr>
          <a:lstStyle/>
          <a:p>
            <a:r>
              <a:rPr lang="en-US" dirty="0"/>
              <a:t>Challenges</a:t>
            </a:r>
          </a:p>
          <a:p>
            <a:pPr lvl="1"/>
            <a:r>
              <a:rPr lang="en-US" dirty="0" smtClean="0"/>
              <a:t>They </a:t>
            </a:r>
            <a:r>
              <a:rPr lang="en-US" dirty="0"/>
              <a:t>had several problems with end-to-end test frameworks while setting up E2E automation due to:</a:t>
            </a:r>
          </a:p>
          <a:p>
            <a:pPr lvl="2"/>
            <a:r>
              <a:rPr lang="en-US" dirty="0" smtClean="0"/>
              <a:t>The </a:t>
            </a:r>
            <a:r>
              <a:rPr lang="en-US" dirty="0"/>
              <a:t>framework’s support and development</a:t>
            </a:r>
          </a:p>
          <a:p>
            <a:pPr lvl="2"/>
            <a:r>
              <a:rPr lang="en-US" dirty="0"/>
              <a:t>The legacy application’s reliance on locally and not cloud-hosted tools</a:t>
            </a:r>
          </a:p>
          <a:p>
            <a:pPr lvl="2"/>
            <a:r>
              <a:rPr lang="en-US" dirty="0"/>
              <a:t>Browser protocol restrictions and its lack of maturity.</a:t>
            </a:r>
          </a:p>
          <a:p>
            <a:pPr lvl="1"/>
            <a:r>
              <a:rPr lang="en-US" dirty="0" smtClean="0"/>
              <a:t>They had </a:t>
            </a:r>
            <a:r>
              <a:rPr lang="en-US" dirty="0"/>
              <a:t>to implement </a:t>
            </a:r>
            <a:r>
              <a:rPr lang="en-US" dirty="0" smtClean="0"/>
              <a:t>their </a:t>
            </a:r>
            <a:r>
              <a:rPr lang="en-US" dirty="0"/>
              <a:t>solution without re-developing the existing application and developing new </a:t>
            </a:r>
            <a:r>
              <a:rPr lang="en-US" dirty="0" smtClean="0"/>
              <a:t>features.</a:t>
            </a:r>
          </a:p>
          <a:p>
            <a:pPr lvl="1"/>
            <a:r>
              <a:rPr lang="en-US" dirty="0" smtClean="0"/>
              <a:t>They </a:t>
            </a:r>
            <a:r>
              <a:rPr lang="en-US" dirty="0"/>
              <a:t>also had inherent limitations to </a:t>
            </a:r>
            <a:r>
              <a:rPr lang="en-US" dirty="0" smtClean="0"/>
              <a:t>their </a:t>
            </a:r>
            <a:r>
              <a:rPr lang="en-US" dirty="0"/>
              <a:t>options </a:t>
            </a:r>
            <a:r>
              <a:rPr lang="en-US" dirty="0" smtClean="0"/>
              <a:t>e.g. </a:t>
            </a:r>
            <a:r>
              <a:rPr lang="en-US" dirty="0"/>
              <a:t>you do not want to add Python test frameworks into a Java/</a:t>
            </a:r>
            <a:r>
              <a:rPr lang="en-US" dirty="0" err="1"/>
              <a:t>Javascript</a:t>
            </a:r>
            <a:r>
              <a:rPr lang="en-US" dirty="0"/>
              <a:t> codebase.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76</a:t>
            </a:fld>
            <a:endParaRPr lang="en-US" dirty="0"/>
          </a:p>
        </p:txBody>
      </p:sp>
    </p:spTree>
    <p:extLst>
      <p:ext uri="{BB962C8B-B14F-4D97-AF65-F5344CB8AC3E}">
        <p14:creationId xmlns:p14="http://schemas.microsoft.com/office/powerpoint/2010/main" val="21081602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p:txBody>
          <a:bodyPr/>
          <a:lstStyle/>
          <a:p>
            <a:r>
              <a:rPr lang="en-US" dirty="0" smtClean="0"/>
              <a:t>Achievements</a:t>
            </a:r>
            <a:endParaRPr lang="en-US" dirty="0"/>
          </a:p>
          <a:p>
            <a:pPr lvl="1">
              <a:lnSpc>
                <a:spcPct val="200000"/>
              </a:lnSpc>
            </a:pPr>
            <a:r>
              <a:rPr lang="en-US" dirty="0" smtClean="0"/>
              <a:t>The </a:t>
            </a:r>
            <a:r>
              <a:rPr lang="en-US" dirty="0"/>
              <a:t>team consists of 2 POs, 3 QAs, 16 developers and </a:t>
            </a:r>
            <a:r>
              <a:rPr lang="en-US" dirty="0" smtClean="0"/>
              <a:t>they </a:t>
            </a:r>
            <a:r>
              <a:rPr lang="en-US" dirty="0"/>
              <a:t>keep </a:t>
            </a:r>
            <a:r>
              <a:rPr lang="en-US" dirty="0" smtClean="0"/>
              <a:t>hiring</a:t>
            </a:r>
          </a:p>
          <a:p>
            <a:pPr lvl="1">
              <a:lnSpc>
                <a:spcPct val="200000"/>
              </a:lnSpc>
            </a:pPr>
            <a:r>
              <a:rPr lang="en-US" dirty="0" smtClean="0"/>
              <a:t>Bi-weekly </a:t>
            </a:r>
            <a:r>
              <a:rPr lang="en-US" dirty="0"/>
              <a:t>release with only smoke tests requiring manual </a:t>
            </a:r>
            <a:r>
              <a:rPr lang="en-US" dirty="0" smtClean="0"/>
              <a:t>intervention</a:t>
            </a:r>
          </a:p>
          <a:p>
            <a:pPr lvl="1">
              <a:lnSpc>
                <a:spcPct val="200000"/>
              </a:lnSpc>
            </a:pPr>
            <a:r>
              <a:rPr lang="en-US" dirty="0" smtClean="0"/>
              <a:t>80</a:t>
            </a:r>
            <a:r>
              <a:rPr lang="en-US" dirty="0"/>
              <a:t>% test coverage of the </a:t>
            </a:r>
            <a:r>
              <a:rPr lang="en-US" dirty="0" smtClean="0"/>
              <a:t>codebase</a:t>
            </a:r>
          </a:p>
          <a:p>
            <a:pPr lvl="1">
              <a:lnSpc>
                <a:spcPct val="200000"/>
              </a:lnSpc>
            </a:pPr>
            <a:r>
              <a:rPr lang="en-US" dirty="0" smtClean="0"/>
              <a:t>60</a:t>
            </a:r>
            <a:r>
              <a:rPr lang="en-US" dirty="0"/>
              <a:t>% of hotfixes are due to business requests and not system failures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77</a:t>
            </a:fld>
            <a:endParaRPr lang="en-US" dirty="0"/>
          </a:p>
        </p:txBody>
      </p:sp>
    </p:spTree>
    <p:extLst>
      <p:ext uri="{BB962C8B-B14F-4D97-AF65-F5344CB8AC3E}">
        <p14:creationId xmlns:p14="http://schemas.microsoft.com/office/powerpoint/2010/main" val="2391692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p:txBody>
          <a:bodyPr/>
          <a:lstStyle/>
          <a:p>
            <a:r>
              <a:rPr lang="en-US" dirty="0"/>
              <a:t>The Result</a:t>
            </a:r>
          </a:p>
          <a:p>
            <a:pPr lvl="1"/>
            <a:r>
              <a:rPr lang="en-US" dirty="0"/>
              <a:t>That approach has helped </a:t>
            </a:r>
            <a:r>
              <a:rPr lang="en-US" dirty="0" smtClean="0"/>
              <a:t>them </a:t>
            </a:r>
            <a:r>
              <a:rPr lang="en-US" dirty="0"/>
              <a:t>improve the project’s quality and the efficiency of ongoing work as developers were not also taking on the QA role and able to focus only on the development while QA automation engineers develop, maintain and </a:t>
            </a:r>
            <a:r>
              <a:rPr lang="en-US" dirty="0" smtClean="0"/>
              <a:t>optimize </a:t>
            </a:r>
            <a:r>
              <a:rPr lang="en-US" dirty="0"/>
              <a:t>automated testing</a:t>
            </a:r>
            <a:r>
              <a:rPr lang="en-US" dirty="0" smtClean="0"/>
              <a:t>.</a:t>
            </a:r>
            <a:endParaRPr lang="en-US" dirty="0"/>
          </a:p>
          <a:p>
            <a:pPr lvl="1"/>
            <a:r>
              <a:rPr lang="en-US" dirty="0"/>
              <a:t>The result was a sharp reduction in the amount of overtime required of the team and the number of hotfixes and production issues. </a:t>
            </a:r>
            <a:endParaRPr lang="en-US" dirty="0" smtClean="0"/>
          </a:p>
          <a:p>
            <a:pPr lvl="1"/>
            <a:r>
              <a:rPr lang="en-US" dirty="0" smtClean="0"/>
              <a:t>It </a:t>
            </a:r>
            <a:r>
              <a:rPr lang="en-US" dirty="0"/>
              <a:t>also reduced the number of features to be released per sprint but the quality of those releases increased which attracted more users of the CRM.</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78</a:t>
            </a:fld>
            <a:endParaRPr lang="en-US" dirty="0"/>
          </a:p>
        </p:txBody>
      </p:sp>
    </p:spTree>
    <p:extLst>
      <p:ext uri="{BB962C8B-B14F-4D97-AF65-F5344CB8AC3E}">
        <p14:creationId xmlns:p14="http://schemas.microsoft.com/office/powerpoint/2010/main" val="39147347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79</a:t>
            </a:fld>
            <a:endParaRPr lang="en-US" dirty="0"/>
          </a:p>
        </p:txBody>
      </p:sp>
      <p:pic>
        <p:nvPicPr>
          <p:cNvPr id="6146" name="Picture 2" descr="https://kruschecompany.com/wp-content/uploads/2022/02/QA-outputs-G.D-1.01-1024x702.png"/>
          <p:cNvPicPr>
            <a:picLocks noChangeAspect="1" noChangeArrowheads="1"/>
          </p:cNvPicPr>
          <p:nvPr/>
        </p:nvPicPr>
        <p:blipFill rotWithShape="1">
          <a:blip r:embed="rId2">
            <a:extLst>
              <a:ext uri="{28A0092B-C50C-407E-A947-70E740481C1C}">
                <a14:useLocalDpi xmlns:a14="http://schemas.microsoft.com/office/drawing/2010/main" val="0"/>
              </a:ext>
            </a:extLst>
          </a:blip>
          <a:srcRect t="8616" b="5345"/>
          <a:stretch/>
        </p:blipFill>
        <p:spPr bwMode="auto">
          <a:xfrm>
            <a:off x="1197918" y="1225588"/>
            <a:ext cx="8961052" cy="528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0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Continuous Integration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a:t>
            </a:fld>
            <a:endParaRPr lang="en-US" dirty="0"/>
          </a:p>
        </p:txBody>
      </p:sp>
      <p:pic>
        <p:nvPicPr>
          <p:cNvPr id="7" name="Picture 6"/>
          <p:cNvPicPr>
            <a:picLocks noChangeAspect="1"/>
          </p:cNvPicPr>
          <p:nvPr/>
        </p:nvPicPr>
        <p:blipFill rotWithShape="1">
          <a:blip r:embed="rId2"/>
          <a:srcRect l="17079" t="26289" r="45034" b="22027"/>
          <a:stretch/>
        </p:blipFill>
        <p:spPr>
          <a:xfrm>
            <a:off x="2350008" y="1254010"/>
            <a:ext cx="6766371" cy="5192155"/>
          </a:xfrm>
          <a:prstGeom prst="rect">
            <a:avLst/>
          </a:prstGeom>
        </p:spPr>
      </p:pic>
    </p:spTree>
    <p:extLst>
      <p:ext uri="{BB962C8B-B14F-4D97-AF65-F5344CB8AC3E}">
        <p14:creationId xmlns:p14="http://schemas.microsoft.com/office/powerpoint/2010/main" val="3007853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p:txBody>
          <a:bodyPr>
            <a:normAutofit fontScale="92500"/>
          </a:bodyPr>
          <a:lstStyle/>
          <a:p>
            <a:r>
              <a:rPr lang="en-US" dirty="0"/>
              <a:t>The decision between Java and </a:t>
            </a:r>
            <a:r>
              <a:rPr lang="en-US" dirty="0" smtClean="0"/>
              <a:t>JavaScript </a:t>
            </a:r>
            <a:r>
              <a:rPr lang="en-US" dirty="0"/>
              <a:t>test frameworks for end-to-end tests</a:t>
            </a:r>
          </a:p>
          <a:p>
            <a:pPr lvl="1"/>
            <a:r>
              <a:rPr lang="en-US" dirty="0" smtClean="0"/>
              <a:t>They should choose between </a:t>
            </a:r>
            <a:r>
              <a:rPr lang="en-US" dirty="0"/>
              <a:t>Java and JavaScript test frameworks for end-to-end tests. </a:t>
            </a:r>
            <a:endParaRPr lang="en-US" dirty="0" smtClean="0"/>
          </a:p>
          <a:p>
            <a:pPr lvl="2"/>
            <a:r>
              <a:rPr lang="en-US" dirty="0" smtClean="0"/>
              <a:t>First Choice:</a:t>
            </a:r>
          </a:p>
          <a:p>
            <a:pPr lvl="3"/>
            <a:r>
              <a:rPr lang="en-US" dirty="0" smtClean="0"/>
              <a:t>Selected </a:t>
            </a:r>
            <a:r>
              <a:rPr lang="en-US" dirty="0" err="1"/>
              <a:t>Selenium+Mocha+Chai</a:t>
            </a:r>
            <a:r>
              <a:rPr lang="en-US" dirty="0"/>
              <a:t> as great-value and well-supported stack for browser test </a:t>
            </a:r>
            <a:r>
              <a:rPr lang="en-US" dirty="0" smtClean="0"/>
              <a:t>automation.</a:t>
            </a:r>
          </a:p>
          <a:p>
            <a:pPr lvl="3"/>
            <a:r>
              <a:rPr lang="en-US" dirty="0" smtClean="0"/>
              <a:t>Compared </a:t>
            </a:r>
            <a:r>
              <a:rPr lang="en-US" dirty="0"/>
              <a:t>the stack to the Serenity BDD framework which natively offers valuable features that needed to be introduced to </a:t>
            </a:r>
            <a:r>
              <a:rPr lang="en-US" dirty="0" err="1"/>
              <a:t>Selenium+Mocha+Chai</a:t>
            </a:r>
            <a:r>
              <a:rPr lang="en-US" dirty="0"/>
              <a:t> stack through third-party libraries or in-house development.  Serenity BDD also demonstrated better performance and we thought we had our test </a:t>
            </a:r>
            <a:r>
              <a:rPr lang="en-US" dirty="0" smtClean="0"/>
              <a:t>stack.</a:t>
            </a:r>
          </a:p>
          <a:p>
            <a:pPr lvl="3"/>
            <a:r>
              <a:rPr lang="en-US" dirty="0" smtClean="0"/>
              <a:t>They </a:t>
            </a:r>
            <a:r>
              <a:rPr lang="en-US" dirty="0"/>
              <a:t>concluded Serenity was the best option for </a:t>
            </a:r>
            <a:r>
              <a:rPr lang="en-US" dirty="0" smtClean="0"/>
              <a:t>their </a:t>
            </a:r>
            <a:r>
              <a:rPr lang="en-US" dirty="0"/>
              <a:t>context as </a:t>
            </a:r>
            <a:r>
              <a:rPr lang="en-US" dirty="0" smtClean="0"/>
              <a:t>they </a:t>
            </a:r>
            <a:r>
              <a:rPr lang="en-US" dirty="0"/>
              <a:t>weren’t going to use </a:t>
            </a:r>
            <a:r>
              <a:rPr lang="en-US" dirty="0" smtClean="0"/>
              <a:t>BDD.</a:t>
            </a:r>
          </a:p>
          <a:p>
            <a:pPr lvl="2"/>
            <a:r>
              <a:rPr lang="en-US" dirty="0" smtClean="0"/>
              <a:t>Then, they </a:t>
            </a:r>
            <a:r>
              <a:rPr lang="en-US" dirty="0"/>
              <a:t>assessed </a:t>
            </a:r>
            <a:r>
              <a:rPr lang="en-US" dirty="0" err="1"/>
              <a:t>CodeceptJS</a:t>
            </a:r>
            <a:r>
              <a:rPr lang="en-US" dirty="0"/>
              <a:t>, which provides a superset for all protocols as </a:t>
            </a:r>
            <a:r>
              <a:rPr lang="en-US" dirty="0" err="1"/>
              <a:t>devtools</a:t>
            </a:r>
            <a:r>
              <a:rPr lang="en-US" dirty="0"/>
              <a:t> or web drivers and supports Typescript out of the box. However, </a:t>
            </a:r>
            <a:r>
              <a:rPr lang="en-US" dirty="0" smtClean="0"/>
              <a:t>they </a:t>
            </a:r>
            <a:r>
              <a:rPr lang="en-US" dirty="0"/>
              <a:t>concluded it still lacks features </a:t>
            </a:r>
            <a:r>
              <a:rPr lang="en-US" dirty="0" smtClean="0"/>
              <a:t>they </a:t>
            </a:r>
            <a:r>
              <a:rPr lang="en-US" dirty="0"/>
              <a:t>required which we would have to develop by ourselves. The tool also offers limited </a:t>
            </a:r>
            <a:r>
              <a:rPr lang="en-US" dirty="0" smtClean="0"/>
              <a:t>support.</a:t>
            </a:r>
          </a:p>
          <a:p>
            <a:pPr lvl="2"/>
            <a:r>
              <a:rPr lang="en-US" dirty="0" smtClean="0"/>
              <a:t>Finally</a:t>
            </a:r>
            <a:r>
              <a:rPr lang="en-US" dirty="0"/>
              <a:t>, </a:t>
            </a:r>
            <a:r>
              <a:rPr lang="en-US" dirty="0" smtClean="0"/>
              <a:t>they </a:t>
            </a:r>
            <a:r>
              <a:rPr lang="en-US" dirty="0"/>
              <a:t>settled on the same combination on Puppeteer + Jest + Java/Type-script </a:t>
            </a:r>
            <a:r>
              <a:rPr lang="en-US" dirty="0" smtClean="0"/>
              <a:t>they </a:t>
            </a:r>
            <a:r>
              <a:rPr lang="en-US" dirty="0"/>
              <a:t>were using in other tests. This resulted in a clearer and more consistent test set requiring the same tech stack across development and maintenance.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80</a:t>
            </a:fld>
            <a:endParaRPr lang="en-US" dirty="0"/>
          </a:p>
        </p:txBody>
      </p:sp>
    </p:spTree>
    <p:extLst>
      <p:ext uri="{BB962C8B-B14F-4D97-AF65-F5344CB8AC3E}">
        <p14:creationId xmlns:p14="http://schemas.microsoft.com/office/powerpoint/2010/main" val="234457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 Case Study</a:t>
            </a:r>
          </a:p>
        </p:txBody>
      </p:sp>
      <p:sp>
        <p:nvSpPr>
          <p:cNvPr id="3" name="Content Placeholder 2"/>
          <p:cNvSpPr>
            <a:spLocks noGrp="1"/>
          </p:cNvSpPr>
          <p:nvPr>
            <p:ph idx="1"/>
          </p:nvPr>
        </p:nvSpPr>
        <p:spPr/>
        <p:txBody>
          <a:bodyPr/>
          <a:lstStyle/>
          <a:p>
            <a:r>
              <a:rPr lang="en-US" dirty="0"/>
              <a:t>What </a:t>
            </a:r>
            <a:r>
              <a:rPr lang="en-US" dirty="0" err="1"/>
              <a:t>Informa</a:t>
            </a:r>
            <a:r>
              <a:rPr lang="en-US" dirty="0"/>
              <a:t> </a:t>
            </a:r>
            <a:r>
              <a:rPr lang="en-US" dirty="0" smtClean="0"/>
              <a:t>said:</a:t>
            </a:r>
            <a:endParaRPr lang="en-US" dirty="0"/>
          </a:p>
          <a:p>
            <a:pPr lvl="1">
              <a:lnSpc>
                <a:spcPct val="200000"/>
              </a:lnSpc>
            </a:pPr>
            <a:r>
              <a:rPr lang="en-US" i="1" dirty="0"/>
              <a:t>“Without the K&amp;C team’s re-thinking of project architecture and test automation across the different stages of the SDLC, the project might have reached a limit as leading a new feature to release might take x2-x3 time of its development time</a:t>
            </a:r>
            <a:r>
              <a:rPr lang="en-US" i="1" dirty="0" smtClean="0"/>
              <a:t>.”</a:t>
            </a:r>
            <a:endParaRPr lang="en-US" dirty="0"/>
          </a:p>
          <a:p>
            <a:pPr lvl="1">
              <a:lnSpc>
                <a:spcPct val="200000"/>
              </a:lnSpc>
            </a:pPr>
            <a:r>
              <a:rPr lang="en-US" i="1" dirty="0"/>
              <a:t>“Initially, our CRM had only 1 tenant and now we have 11 with unique styles and feature sets and the number keeps growing quarterly!”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81</a:t>
            </a:fld>
            <a:endParaRPr lang="en-US" dirty="0"/>
          </a:p>
        </p:txBody>
      </p:sp>
    </p:spTree>
    <p:extLst>
      <p:ext uri="{BB962C8B-B14F-4D97-AF65-F5344CB8AC3E}">
        <p14:creationId xmlns:p14="http://schemas.microsoft.com/office/powerpoint/2010/main" val="410631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 to the rescue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a:t>
            </a:fld>
            <a:endParaRPr lang="en-US" dirty="0"/>
          </a:p>
        </p:txBody>
      </p:sp>
      <p:pic>
        <p:nvPicPr>
          <p:cNvPr id="5" name="Picture 4"/>
          <p:cNvPicPr>
            <a:picLocks noChangeAspect="1"/>
          </p:cNvPicPr>
          <p:nvPr/>
        </p:nvPicPr>
        <p:blipFill rotWithShape="1">
          <a:blip r:embed="rId2"/>
          <a:srcRect l="25636" t="43058" r="40859" b="27434"/>
          <a:stretch/>
        </p:blipFill>
        <p:spPr>
          <a:xfrm>
            <a:off x="3109198" y="3437296"/>
            <a:ext cx="6127423" cy="3035431"/>
          </a:xfrm>
          <a:prstGeom prst="rect">
            <a:avLst/>
          </a:prstGeom>
        </p:spPr>
      </p:pic>
      <p:sp>
        <p:nvSpPr>
          <p:cNvPr id="6" name="Rounded Rectangle 5"/>
          <p:cNvSpPr/>
          <p:nvPr/>
        </p:nvSpPr>
        <p:spPr>
          <a:xfrm>
            <a:off x="832104" y="1289304"/>
            <a:ext cx="10644896" cy="1984248"/>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342900" indent="-342900">
              <a:buFont typeface="Arial" panose="020B0604020202020204" pitchFamily="34" charset="0"/>
              <a:buChar char="•"/>
            </a:pPr>
            <a:r>
              <a:rPr lang="en-US" sz="1900" dirty="0">
                <a:latin typeface="Candara" panose="020E0502030303020204" pitchFamily="34" charset="0"/>
              </a:rPr>
              <a:t>Since after every commit to the source code an auto build is triggered, it is automatically deployed on the test server</a:t>
            </a:r>
          </a:p>
          <a:p>
            <a:pPr marL="342900" indent="-342900">
              <a:buFont typeface="Arial" panose="020B0604020202020204" pitchFamily="34" charset="0"/>
              <a:buChar char="•"/>
            </a:pPr>
            <a:r>
              <a:rPr lang="en-US" sz="1900" dirty="0">
                <a:latin typeface="Candara" panose="020E0502030303020204" pitchFamily="34" charset="0"/>
              </a:rPr>
              <a:t>If the test results show that there is a bug in the code, then developers only have to check the last commit made to the source code</a:t>
            </a:r>
          </a:p>
          <a:p>
            <a:pPr marL="342900" indent="-342900">
              <a:buFont typeface="Arial" panose="020B0604020202020204" pitchFamily="34" charset="0"/>
              <a:buChar char="•"/>
            </a:pPr>
            <a:r>
              <a:rPr lang="en-US" sz="1900" dirty="0">
                <a:latin typeface="Candara" panose="020E0502030303020204" pitchFamily="34" charset="0"/>
              </a:rPr>
              <a:t>It increases the frequency of new software releases</a:t>
            </a:r>
          </a:p>
          <a:p>
            <a:pPr marL="342900" indent="-342900">
              <a:buFont typeface="Arial" panose="020B0604020202020204" pitchFamily="34" charset="0"/>
              <a:buChar char="•"/>
            </a:pPr>
            <a:r>
              <a:rPr lang="en-US" sz="1900" dirty="0">
                <a:latin typeface="Candara" panose="020E0502030303020204" pitchFamily="34" charset="0"/>
              </a:rPr>
              <a:t>The concerned teams are always provided with the relevant feedback</a:t>
            </a:r>
          </a:p>
          <a:p>
            <a:pPr marL="342900" indent="-342900">
              <a:buFont typeface="Arial" panose="020B0604020202020204" pitchFamily="34" charset="0"/>
              <a:buChar char="•"/>
            </a:pPr>
            <a:endParaRPr lang="en-US" sz="1900" dirty="0">
              <a:latin typeface="Candara" panose="020E0502030303020204" pitchFamily="34" charset="0"/>
            </a:endParaRPr>
          </a:p>
        </p:txBody>
      </p:sp>
    </p:spTree>
    <p:extLst>
      <p:ext uri="{BB962C8B-B14F-4D97-AF65-F5344CB8AC3E}">
        <p14:creationId xmlns:p14="http://schemas.microsoft.com/office/powerpoint/2010/main" val="334627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3523</Words>
  <Application>Microsoft Office PowerPoint</Application>
  <PresentationFormat>Widescreen</PresentationFormat>
  <Paragraphs>478</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Aller</vt:lpstr>
      <vt:lpstr>Arial</vt:lpstr>
      <vt:lpstr>Calibri</vt:lpstr>
      <vt:lpstr>Calibri Light</vt:lpstr>
      <vt:lpstr>Candara</vt:lpstr>
      <vt:lpstr>Office Theme</vt:lpstr>
      <vt:lpstr>Continuous Integration</vt:lpstr>
      <vt:lpstr>Outline</vt:lpstr>
      <vt:lpstr>Why we need Continuous Integration?</vt:lpstr>
      <vt:lpstr>Before Continuous Integration</vt:lpstr>
      <vt:lpstr>Before Continuous Integration</vt:lpstr>
      <vt:lpstr>Problems Before Continuous Integration</vt:lpstr>
      <vt:lpstr>Problems Before Continuous Integration</vt:lpstr>
      <vt:lpstr>Before Continuous Integration</vt:lpstr>
      <vt:lpstr>Continuous Integration – to the rescue</vt:lpstr>
      <vt:lpstr>Continuous Integration – to the rescue</vt:lpstr>
      <vt:lpstr>Continuous Integration – to the rescue</vt:lpstr>
      <vt:lpstr>What is Continuous Integration?</vt:lpstr>
      <vt:lpstr>What is Continuous Integration?</vt:lpstr>
      <vt:lpstr>What is Continuous Integration?</vt:lpstr>
      <vt:lpstr>Continuous Integration Benefits</vt:lpstr>
      <vt:lpstr>Challenges of Continuous Integration</vt:lpstr>
      <vt:lpstr>Continuous Integration Case Study (Nokia)</vt:lpstr>
      <vt:lpstr>Continuous Integration Case Study (Nokia)</vt:lpstr>
      <vt:lpstr>The CI/CD Process</vt:lpstr>
      <vt:lpstr>The CI/CD Process</vt:lpstr>
      <vt:lpstr>Continuous Integration, Delivery, and Deployment</vt:lpstr>
      <vt:lpstr>Continuous Integration, Delivery, and Deployment</vt:lpstr>
      <vt:lpstr>Continuous Integration, Delivery, and Deployment</vt:lpstr>
      <vt:lpstr>Continuous Integration, Delivery, and Deployment</vt:lpstr>
      <vt:lpstr>Continuous Integration, Delivery, and Deployment</vt:lpstr>
      <vt:lpstr>Continuous Delivery</vt:lpstr>
      <vt:lpstr>Continuous Deployment</vt:lpstr>
      <vt:lpstr>Phases Features</vt:lpstr>
      <vt:lpstr>Phases Features</vt:lpstr>
      <vt:lpstr>Phases Features</vt:lpstr>
      <vt:lpstr>Continuous Delivery Vs. Continuous Deployment</vt:lpstr>
      <vt:lpstr>Advantages of CI/CD</vt:lpstr>
      <vt:lpstr>Advantages of CI/CD</vt:lpstr>
      <vt:lpstr>What are the benefits of a CI/CD pipeline?</vt:lpstr>
      <vt:lpstr>What makes CI/CD successful?</vt:lpstr>
      <vt:lpstr>Continuous Integration Tools</vt:lpstr>
      <vt:lpstr>What is Jenkins?</vt:lpstr>
      <vt:lpstr>What is Jenkins?</vt:lpstr>
      <vt:lpstr>Jenkins Features</vt:lpstr>
      <vt:lpstr>Welcome to Jenkins!</vt:lpstr>
      <vt:lpstr>Jenkins Plugins</vt:lpstr>
      <vt:lpstr>Manage Jenkins</vt:lpstr>
      <vt:lpstr>Jenkins Example</vt:lpstr>
      <vt:lpstr>Jenkins Example</vt:lpstr>
      <vt:lpstr>Jenkins Example</vt:lpstr>
      <vt:lpstr>Jenkins Example</vt:lpstr>
      <vt:lpstr>Jenkins Pipeline</vt:lpstr>
      <vt:lpstr>Jenkins Pipeline</vt:lpstr>
      <vt:lpstr>Shortcomings of Single Jenkins Server</vt:lpstr>
      <vt:lpstr>Jenkins Distributed Architecture</vt:lpstr>
      <vt:lpstr>Jenkins Delivery Pipeline</vt:lpstr>
      <vt:lpstr>Jenkins</vt:lpstr>
      <vt:lpstr>GitHub Actions </vt:lpstr>
      <vt:lpstr>GitHub Actions</vt:lpstr>
      <vt:lpstr>GitHub Actions </vt:lpstr>
      <vt:lpstr>GitHub Actions Components</vt:lpstr>
      <vt:lpstr>GitHub Actions </vt:lpstr>
      <vt:lpstr>GitHub Actions Advantages</vt:lpstr>
      <vt:lpstr>Testing Strategies</vt:lpstr>
      <vt:lpstr>Testing Strategies</vt:lpstr>
      <vt:lpstr>White box vs Black box Testing</vt:lpstr>
      <vt:lpstr>Agile Testing Pyramid</vt:lpstr>
      <vt:lpstr>Testing Strategies</vt:lpstr>
      <vt:lpstr>Agile Testing Quadrants</vt:lpstr>
      <vt:lpstr>Continuous Testing</vt:lpstr>
      <vt:lpstr>Continuous Testing</vt:lpstr>
      <vt:lpstr>Linear Deployment Pipeline</vt:lpstr>
      <vt:lpstr>Advantages of Using Agile with DevOps Testing</vt:lpstr>
      <vt:lpstr>Automation Testing Framework</vt:lpstr>
      <vt:lpstr>Test Automation Case Study</vt:lpstr>
      <vt:lpstr>Test Automation Case Study</vt:lpstr>
      <vt:lpstr>Test Automation Case Study</vt:lpstr>
      <vt:lpstr>Test Automation Case Study</vt:lpstr>
      <vt:lpstr>Test Automation Case Study</vt:lpstr>
      <vt:lpstr>Test Automation Case Study</vt:lpstr>
      <vt:lpstr>Test Automation Case Study</vt:lpstr>
      <vt:lpstr>Test Automation Case Study</vt:lpstr>
      <vt:lpstr>Test Automation Case Study</vt:lpstr>
      <vt:lpstr>Test Automation Case Study</vt:lpstr>
      <vt:lpstr>Test Automation Case Study</vt:lpstr>
      <vt:lpstr>Test Automation 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136</cp:revision>
  <cp:lastPrinted>2021-10-18T07:27:50Z</cp:lastPrinted>
  <dcterms:created xsi:type="dcterms:W3CDTF">2021-10-12T10:09:12Z</dcterms:created>
  <dcterms:modified xsi:type="dcterms:W3CDTF">2023-02-08T05:24:39Z</dcterms:modified>
</cp:coreProperties>
</file>